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sigs" ContentType="application/vnd.openxmlformats-package.digital-signature-origin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_xmlsignatures/sig1.xml" ContentType="application/vnd.openxmlformats-package.digital-signature-xmlsignatur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package/2006/relationships/digital-signature/origin" Target="_xmlsignatures/origin.sigs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-78" y="-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3E9954-8FCB-406E-998F-6424DB8B380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785C4-814B-4075-BC82-48F8F84167A9}">
      <dgm:prSet custT="1"/>
      <dgm:spPr/>
      <dgm:t>
        <a:bodyPr/>
        <a:lstStyle/>
        <a:p>
          <a:pPr rtl="0"/>
          <a:r>
            <a:rPr lang="ru-RU" sz="1800" dirty="0" smtClean="0"/>
            <a:t>Алгоритм действий</a:t>
          </a:r>
          <a:br>
            <a:rPr lang="ru-RU" sz="1800" dirty="0" smtClean="0"/>
          </a:br>
          <a:r>
            <a:rPr lang="ru-RU" sz="1800" dirty="0" smtClean="0"/>
            <a:t>собственников МКД после опубликования региональной программы капитального ремонта</a:t>
          </a:r>
          <a:endParaRPr lang="ru-RU" sz="1800" dirty="0"/>
        </a:p>
      </dgm:t>
    </dgm:pt>
    <dgm:pt modelId="{A9C65CC5-D8C5-4477-917A-2D829D941AA8}" type="parTrans" cxnId="{7DDE7934-7FAA-4C8A-949D-91139232D00E}">
      <dgm:prSet/>
      <dgm:spPr/>
      <dgm:t>
        <a:bodyPr/>
        <a:lstStyle/>
        <a:p>
          <a:endParaRPr lang="ru-RU"/>
        </a:p>
      </dgm:t>
    </dgm:pt>
    <dgm:pt modelId="{E0D716FB-6B7A-47DD-8D51-60739C87513F}" type="sibTrans" cxnId="{7DDE7934-7FAA-4C8A-949D-91139232D00E}">
      <dgm:prSet/>
      <dgm:spPr/>
      <dgm:t>
        <a:bodyPr/>
        <a:lstStyle/>
        <a:p>
          <a:endParaRPr lang="ru-RU"/>
        </a:p>
      </dgm:t>
    </dgm:pt>
    <dgm:pt modelId="{89FC87B4-1A2E-408D-9BE6-9BA2DF09238B}" type="pres">
      <dgm:prSet presAssocID="{603E9954-8FCB-406E-998F-6424DB8B380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65935EB-051B-4F42-8414-480280414867}" type="pres">
      <dgm:prSet presAssocID="{AC4785C4-814B-4075-BC82-48F8F84167A9}" presName="horFlow" presStyleCnt="0"/>
      <dgm:spPr/>
    </dgm:pt>
    <dgm:pt modelId="{97F8D88B-9BE5-4EEB-B79D-535BEAEE0F88}" type="pres">
      <dgm:prSet presAssocID="{AC4785C4-814B-4075-BC82-48F8F84167A9}" presName="bigChev" presStyleLbl="node1" presStyleIdx="0" presStyleCnt="1" custScaleX="235673" custLinFactNeighborX="852" custLinFactNeighborY="51140"/>
      <dgm:spPr/>
      <dgm:t>
        <a:bodyPr/>
        <a:lstStyle/>
        <a:p>
          <a:endParaRPr lang="ru-RU"/>
        </a:p>
      </dgm:t>
    </dgm:pt>
  </dgm:ptLst>
  <dgm:cxnLst>
    <dgm:cxn modelId="{A2A4F710-0594-4C10-B02C-B60BB03B4557}" type="presOf" srcId="{AC4785C4-814B-4075-BC82-48F8F84167A9}" destId="{97F8D88B-9BE5-4EEB-B79D-535BEAEE0F88}" srcOrd="0" destOrd="0" presId="urn:microsoft.com/office/officeart/2005/8/layout/lProcess3"/>
    <dgm:cxn modelId="{33D5C912-75FC-4012-90F8-40B694C50765}" type="presOf" srcId="{603E9954-8FCB-406E-998F-6424DB8B380D}" destId="{89FC87B4-1A2E-408D-9BE6-9BA2DF09238B}" srcOrd="0" destOrd="0" presId="urn:microsoft.com/office/officeart/2005/8/layout/lProcess3"/>
    <dgm:cxn modelId="{7DDE7934-7FAA-4C8A-949D-91139232D00E}" srcId="{603E9954-8FCB-406E-998F-6424DB8B380D}" destId="{AC4785C4-814B-4075-BC82-48F8F84167A9}" srcOrd="0" destOrd="0" parTransId="{A9C65CC5-D8C5-4477-917A-2D829D941AA8}" sibTransId="{E0D716FB-6B7A-47DD-8D51-60739C87513F}"/>
    <dgm:cxn modelId="{9EDFDA5F-F531-45BA-8CE3-896B10DE66AB}" type="presParOf" srcId="{89FC87B4-1A2E-408D-9BE6-9BA2DF09238B}" destId="{265935EB-051B-4F42-8414-480280414867}" srcOrd="0" destOrd="0" presId="urn:microsoft.com/office/officeart/2005/8/layout/lProcess3"/>
    <dgm:cxn modelId="{EE1E5407-A7ED-4070-B8EE-67447C0DEFCE}" type="presParOf" srcId="{265935EB-051B-4F42-8414-480280414867}" destId="{97F8D88B-9BE5-4EEB-B79D-535BEAEE0F8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3E9954-8FCB-406E-998F-6424DB8B380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FC87B4-1A2E-408D-9BE6-9BA2DF09238B}" type="pres">
      <dgm:prSet presAssocID="{603E9954-8FCB-406E-998F-6424DB8B380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97596CCB-FF20-4D50-B859-DEF357486A65}" type="presOf" srcId="{603E9954-8FCB-406E-998F-6424DB8B380D}" destId="{89FC87B4-1A2E-408D-9BE6-9BA2DF09238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8D88B-9BE5-4EEB-B79D-535BEAEE0F88}">
      <dsp:nvSpPr>
        <dsp:cNvPr id="0" name=""/>
        <dsp:cNvSpPr/>
      </dsp:nvSpPr>
      <dsp:spPr>
        <a:xfrm>
          <a:off x="4" y="73176"/>
          <a:ext cx="6224731" cy="1056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действий</a:t>
          </a:r>
          <a:br>
            <a:rPr lang="ru-RU" sz="1800" kern="1200" dirty="0" smtClean="0"/>
          </a:br>
          <a:r>
            <a:rPr lang="ru-RU" sz="1800" kern="1200" dirty="0" smtClean="0"/>
            <a:t>собственников МКД после опубликования региональной программы капитального ремонта</a:t>
          </a:r>
          <a:endParaRPr lang="ru-RU" sz="1800" kern="1200" dirty="0"/>
        </a:p>
      </dsp:txBody>
      <dsp:txXfrm>
        <a:off x="528256" y="73176"/>
        <a:ext cx="5168228" cy="1056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CA237-554C-45B6-81C2-D7A0262517C4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B584D-F6D3-4EC2-99C4-40CDFC014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67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B584D-F6D3-4EC2-99C4-40CDFC01424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50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19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58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3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79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1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18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08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23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90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87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43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73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br.ru/credit/listfz.as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300" b="1" dirty="0">
                <a:solidFill>
                  <a:schemeClr val="tx2"/>
                </a:solidFill>
              </a:rPr>
              <a:t>10 ШАГОВ СОБСТВЕННИКОВ МКД К ПРОВЕДЕНИЮ КАПИТАЛЬНОГО РЕМОНТА</a:t>
            </a: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2895600" y="4509120"/>
          <a:ext cx="6224736" cy="112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561" y="476673"/>
            <a:ext cx="2016224" cy="11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295800" y="612156"/>
            <a:ext cx="5588518" cy="893961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3600" dirty="0">
                <a:solidFill>
                  <a:prstClr val="black"/>
                </a:solidFill>
              </a:rPr>
            </a:br>
            <a:r>
              <a:rPr lang="ru-RU" sz="3600" dirty="0">
                <a:solidFill>
                  <a:prstClr val="black"/>
                </a:solidFill>
              </a:rPr>
              <a:t>ОБЩЕГО ИМУЩЕСТВА В МНОГОКВАРТИРНЫХ ДОМАХ</a:t>
            </a:r>
          </a:p>
          <a:p>
            <a:r>
              <a:rPr lang="ru-RU" sz="36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05154" y="6287851"/>
            <a:ext cx="3161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</a:rPr>
              <a:t>v0.4</a:t>
            </a:r>
            <a:endParaRPr lang="ru-RU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8025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Отправить копии протоколов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№9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214372"/>
            <a:ext cx="8587702" cy="4662900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Копии протоколов собрания отправляются: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адрес Регионального оператора, если собственники решили накапливать средства на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 регионального оператора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или специальном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счете, владельцем которого выбрали регионального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оператора;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адрес Государственной жилищной инспекции Калининградской области, если собственники приняли решение накапливать взносы на специальном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счете;</a:t>
              </a: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32128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2907" y="510813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Заключить договор с </a:t>
            </a:r>
            <a:r>
              <a:rPr lang="ru-RU" sz="2000" b="1" dirty="0" smtClean="0">
                <a:solidFill>
                  <a:prstClr val="black"/>
                </a:solidFill>
              </a:rPr>
              <a:t>региональным </a:t>
            </a:r>
            <a:r>
              <a:rPr lang="ru-RU" sz="2000" b="1" dirty="0">
                <a:solidFill>
                  <a:prstClr val="black"/>
                </a:solidFill>
              </a:rPr>
              <a:t>оператором 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или открыть специальный счет</a:t>
            </a:r>
          </a:p>
          <a:p>
            <a:pPr algn="r">
              <a:lnSpc>
                <a:spcPct val="50000"/>
              </a:lnSpc>
            </a:pPr>
            <a:endParaRPr lang="ru-RU" sz="1000" dirty="0">
              <a:solidFill>
                <a:prstClr val="black"/>
              </a:solidFill>
            </a:endParaRP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№10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890954" y="1320800"/>
            <a:ext cx="9472268" cy="3976540"/>
            <a:chOff x="323528" y="1437418"/>
            <a:chExt cx="8587702" cy="3377053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 smtClean="0">
                  <a:solidFill>
                    <a:prstClr val="white"/>
                  </a:solidFill>
                </a:rPr>
                <a:t>Счет регионального оператора</a:t>
              </a:r>
              <a:endParaRPr lang="ru-RU" sz="15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4"/>
              <a:ext cx="4176464" cy="2834867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0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 выбора накопления фонда капитального ремонта на счете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регионального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оператора, или непринятия решения о способе накопления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фонда в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установленные сроки, собственники обязаны:</a:t>
              </a:r>
            </a:p>
            <a:p>
              <a:pPr marL="342900" lvl="1" indent="-3429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Заключить договор с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региональным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оператором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ст.181 ЖК РФ);</a:t>
              </a:r>
            </a:p>
            <a:p>
              <a:pPr marL="342900" lvl="1" indent="-3429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Всю отчетность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региональный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 предоставляет сам в соответствии с требованиями законодательства.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734766" y="1437418"/>
              <a:ext cx="4176464" cy="508028"/>
            </a:xfrm>
            <a:custGeom>
              <a:avLst/>
              <a:gdLst>
                <a:gd name="connsiteX0" fmla="*/ 0 w 3807514"/>
                <a:gd name="connsiteY0" fmla="*/ 0 h 864000"/>
                <a:gd name="connsiteX1" fmla="*/ 3807514 w 3807514"/>
                <a:gd name="connsiteY1" fmla="*/ 0 h 864000"/>
                <a:gd name="connsiteX2" fmla="*/ 3807514 w 3807514"/>
                <a:gd name="connsiteY2" fmla="*/ 864000 h 864000"/>
                <a:gd name="connsiteX3" fmla="*/ 0 w 3807514"/>
                <a:gd name="connsiteY3" fmla="*/ 864000 h 864000"/>
                <a:gd name="connsiteX4" fmla="*/ 0 w 380751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514" h="864000">
                  <a:moveTo>
                    <a:pt x="0" y="0"/>
                  </a:moveTo>
                  <a:lnTo>
                    <a:pt x="3807514" y="0"/>
                  </a:lnTo>
                  <a:lnTo>
                    <a:pt x="380751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ТСЖ, ЖСК, ЖК и иные СК – </a:t>
              </a:r>
              <a:br>
                <a:rPr lang="ru-RU" sz="1500" dirty="0">
                  <a:solidFill>
                    <a:prstClr val="white"/>
                  </a:solidFill>
                </a:rPr>
              </a:br>
              <a:r>
                <a:rPr lang="ru-RU" sz="1500" dirty="0">
                  <a:solidFill>
                    <a:prstClr val="white"/>
                  </a:solidFill>
                </a:rPr>
                <a:t>владельцы специального счета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734766" y="1979603"/>
              <a:ext cx="4176464" cy="2834868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Открыть специальный счет в кредитной организации, размер собственных средств которой составляет не менее 20 млрд. рублей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(ч.2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ст.176 ЖК РФ);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Владелец специального счета в течение </a:t>
              </a:r>
              <a:r>
                <a:rPr lang="ru-RU" sz="12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пяти рабочих дней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 дня его открытия обязан уведомить Государственную Жилищную Инспекцию, с приложением копий: протокола общего собрания, списка собственников МКД, справки банка об открытии специального счета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ст.6 Закона КО №293);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Ежегодно, до 1 февраля предоставлять в ГЖИ сведения о размере остатка средств на специальном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счете(ч.3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ст.6 Закона КО №293);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Ежемесячно, в срок до 25 числа месяца, следующего за отчетным предоставлять в ГЖИ сведения о поступлении взносов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ст.6 Закона КО №293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)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владелец специального счета – региональный оператор, собственникам необходимо передать протокол ОСС региональному оператору, процедура открытия специального счета и предоставление отчетности в ГЖИ осуществляется региональным оператором.</a:t>
              </a: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890954" y="5384799"/>
            <a:ext cx="9472268" cy="664767"/>
          </a:xfrm>
          <a:prstGeom prst="rect">
            <a:avLst/>
          </a:pr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Предельный срок </a:t>
            </a:r>
            <a:r>
              <a:rPr lang="ru-RU" sz="12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реализации</a:t>
            </a:r>
            <a:r>
              <a: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решения о выборе способа формирования фонда капитального ремонта составляет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6 месяцев 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с даты официального опубликования утвержденной региональной программы капитального ремонта МКД</a:t>
            </a:r>
          </a:p>
          <a:p>
            <a:pPr marL="228600" indent="-228600" algn="just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just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008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222599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Специальный счет и кредитные организации</a:t>
            </a: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886122"/>
            <a:ext cx="8587702" cy="5032256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Особенности открытия специального счета в кредитных организациях*: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Специальный счет может быть только один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 МКД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Владельцем специального счета может быть: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региональный оператор,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ТСЖ, ЖК, ЖСК или иной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СПК, и с 2015г – УО;</a:t>
              </a: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Специальный счет может быть открыт только в российских кредитных организациях, величина собственных средств которых составляет не менее 20 млрд. рублей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(ч.2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ст.176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Операции по специальному счету четко регламентированы ст. 177 ЖК РФ, а объем фонда сформированного из расчета минимального размера взноса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предусматривает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расходование средств только на цели капитального ремонта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 174 ЖК РФ).</a:t>
              </a: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Перечень кредитных организаций удовлетворяющих условиям ЖК РФ для открытия специального счета ежеквартально публикуется на сайте Центрального банка РФ ( </a:t>
              </a: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hlinkClick r:id="rId3"/>
                </a:rPr>
                <a:t>http://cbr.ru/credit/listfz.asp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). </a:t>
              </a:r>
              <a:endParaRPr lang="ru-RU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Если собственники МКД примут решение накопление фонда на специальном счете и владельцем специального счета выберут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регионального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оператора, то кредитная организация, в которой будет открыт специальный счет должна осуществлять деятельность на территории Калининградской области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(ч.4.5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993810" y="1208192"/>
            <a:ext cx="1441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 гл.16 ЖК РФ</a:t>
            </a:r>
          </a:p>
        </p:txBody>
      </p:sp>
    </p:spTree>
    <p:extLst>
      <p:ext uri="{BB962C8B-B14F-4D97-AF65-F5344CB8AC3E}">
        <p14:creationId xmlns:p14="http://schemas.microsoft.com/office/powerpoint/2010/main" xmlns="" val="956632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2895600" y="4509120"/>
          <a:ext cx="6224736" cy="112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3793" y="548680"/>
            <a:ext cx="3380903" cy="195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279577" y="3140969"/>
            <a:ext cx="8064897" cy="1736725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ФОНД КАПИТАЛЬНОГО РЕМОНТА </a:t>
            </a:r>
            <a:b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общего имущества в </a:t>
            </a:r>
            <a:b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многоквартирных домах</a:t>
            </a:r>
          </a:p>
          <a:p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Калининградской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37952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Определиться со способом формирования фонда*</a:t>
            </a:r>
          </a:p>
          <a:p>
            <a:pPr algn="r">
              <a:lnSpc>
                <a:spcPct val="50000"/>
              </a:lnSpc>
            </a:pPr>
            <a:r>
              <a:rPr lang="ru-RU" sz="1000" dirty="0" smtClean="0">
                <a:solidFill>
                  <a:prstClr val="black"/>
                </a:solidFill>
              </a:rPr>
              <a:t>*ч.3 </a:t>
            </a:r>
            <a:r>
              <a:rPr lang="ru-RU" sz="1000" dirty="0">
                <a:solidFill>
                  <a:prstClr val="black"/>
                </a:solidFill>
              </a:rPr>
              <a:t>ст.170 ЖК РФ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№1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20885" y="1196752"/>
            <a:ext cx="8587702" cy="4680520"/>
            <a:chOff x="323528" y="1437418"/>
            <a:chExt cx="8587702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1. Формирование фонда на счете </a:t>
              </a:r>
              <a:br>
                <a:rPr lang="ru-RU" sz="1500" dirty="0">
                  <a:solidFill>
                    <a:prstClr val="white"/>
                  </a:solidFill>
                </a:rPr>
              </a:br>
              <a:r>
                <a:rPr lang="ru-RU" sz="1500" dirty="0">
                  <a:solidFill>
                    <a:prstClr val="white"/>
                  </a:solidFill>
                </a:rPr>
                <a:t>Регионального оператора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0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Рассматриваются вопросы:</a:t>
              </a:r>
            </a:p>
            <a:p>
              <a:pPr marL="342900" lvl="1" indent="-3429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</a:t>
              </a:r>
              <a:r>
                <a:rPr lang="ru-R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способа формирования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Фонда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 счете Регионального оператора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734766" y="1437418"/>
              <a:ext cx="4176464" cy="508028"/>
            </a:xfrm>
            <a:custGeom>
              <a:avLst/>
              <a:gdLst>
                <a:gd name="connsiteX0" fmla="*/ 0 w 3807514"/>
                <a:gd name="connsiteY0" fmla="*/ 0 h 864000"/>
                <a:gd name="connsiteX1" fmla="*/ 3807514 w 3807514"/>
                <a:gd name="connsiteY1" fmla="*/ 0 h 864000"/>
                <a:gd name="connsiteX2" fmla="*/ 3807514 w 3807514"/>
                <a:gd name="connsiteY2" fmla="*/ 864000 h 864000"/>
                <a:gd name="connsiteX3" fmla="*/ 0 w 3807514"/>
                <a:gd name="connsiteY3" fmla="*/ 864000 h 864000"/>
                <a:gd name="connsiteX4" fmla="*/ 0 w 380751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514" h="864000">
                  <a:moveTo>
                    <a:pt x="0" y="0"/>
                  </a:moveTo>
                  <a:lnTo>
                    <a:pt x="3807514" y="0"/>
                  </a:lnTo>
                  <a:lnTo>
                    <a:pt x="380751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2. Формирование фонда на </a:t>
              </a:r>
              <a:br>
                <a:rPr lang="ru-RU" sz="1500" dirty="0">
                  <a:solidFill>
                    <a:prstClr val="white"/>
                  </a:solidFill>
                </a:rPr>
              </a:br>
              <a:r>
                <a:rPr lang="ru-RU" sz="1500" dirty="0">
                  <a:solidFill>
                    <a:prstClr val="white"/>
                  </a:solidFill>
                </a:rPr>
                <a:t>специальном счете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734766" y="1979602"/>
              <a:ext cx="4176464" cy="389767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Рассматриваются вопросы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(ч.4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РФ):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</a:t>
              </a:r>
              <a:r>
                <a:rPr lang="ru-R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способа формирования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Фонда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на специальном счете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 размере ежемесячного взноса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(не менее установленного минимума – 5.9р/м2, ст.23 Закона КО №293);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Перечень работ и услуг по капитальному ремонту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в составе не менее утвержденного региональной программой;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Сроки проведения капитального ремонта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. которые не должны быть позднее сроков, предусмотренных региональной программой;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Владелец специального счета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(региональный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 или ТСЖ, ЖСК, ЖК).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кредитной организации.</a:t>
              </a:r>
            </a:p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08000" indent="-108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3869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Инициировать собрание собственников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№2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196752"/>
            <a:ext cx="8587702" cy="4680520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Значимые требования к собранию собственников МКД по вопросу капитального ремонта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 принятия и </a:t>
              </a:r>
              <a:r>
                <a:rPr lang="ru-RU" sz="1400" b="1" u="sng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реализации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решения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 способе формирования фонда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кап. ремонта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составляет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/>
              </a:r>
              <a:b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</a:b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6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месяцев с даты официального опубликования утвержденной региональной программы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 Закона КО №293);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Инициатором собрания собственников МКД могут быть: собственники МКД, председатель и (или) совет МКД, председатель и (или) правление ТСЖ и ЖСК, инициативная группа собственников или орган местного самоуправления.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собрание не было проведено по инициативе собственников, то такое собрание созывает орган местного самоуправления в срок не позднее чем за месяц до последней даты принятия и реализации решения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(ч.6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собственники помещений не выбрали способ формирования фонда или его не реализовали в установленный срок, то органы местного самоуправления принимают решение о накоплении средств фонда на счете Регионального оператора 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(ч.7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РФ).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40004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Подготовить сообщение о собрании*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№3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196752"/>
            <a:ext cx="8587702" cy="4680520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В содержании повестки дня сообщения должны быть указаны вопросы: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формирования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фонда капитального ремонта.</a:t>
              </a:r>
              <a:endPara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Размер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ежемесячного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взноса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на капитальный ремонт.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Назначение уполномоченного лица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 представление интересов собственников МКД.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 формирования фонда на специальном счете: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определение владельца специального счета (список определен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ч.2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ст.175 ЖК РФ);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принятие решения о выборе кредитной организации, обслуживающей с/счет;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определение источников финансирования расходов по содержанию специального счета, если такое финансирование будет предусмотрено договором с кредитной организацией, обслуживающей с/счет (фонд капитального ремонта, сформированный исходя из минимального размера взноса, не может быть расходован на содержание специального счета,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ст.174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Определить перечень услуг и/или работ по капитальному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ремонту и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сроки их проведения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(в случае выбора специального счета).</a:t>
              </a: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06258" y="950532"/>
            <a:ext cx="16289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*в соотв. с </a:t>
            </a:r>
            <a:r>
              <a:rPr lang="ru-RU" sz="1000" dirty="0" smtClean="0">
                <a:solidFill>
                  <a:prstClr val="black"/>
                </a:solidFill>
              </a:rPr>
              <a:t>ч.5 </a:t>
            </a:r>
            <a:r>
              <a:rPr lang="ru-RU" sz="1000" dirty="0">
                <a:solidFill>
                  <a:prstClr val="black"/>
                </a:solidFill>
              </a:rPr>
              <a:t>ст.45 ЖК РФ</a:t>
            </a:r>
          </a:p>
        </p:txBody>
      </p:sp>
    </p:spTree>
    <p:extLst>
      <p:ext uri="{BB962C8B-B14F-4D97-AF65-F5344CB8AC3E}">
        <p14:creationId xmlns:p14="http://schemas.microsoft.com/office/powerpoint/2010/main" xmlns="" val="2365230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Направить сообщение о собрании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№4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196752"/>
            <a:ext cx="8587702" cy="4680520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Требования к оповещению собственников МКД*: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Оповещение должно быть направлено в срок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не позднее 10 дней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до даты проведения собрания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(ч.4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ст.45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Оповещение должно быть направлено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всем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собственникам МКД.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 оповещения собственников: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Почтой. Заказным письмом (или иным способом направления, определенном решением собственников МКД).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Нарочно. Под роспись в журнале уведомлений о получении.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Размещено в помещении МКД, если такое помещение определено решением собственников.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04312" y="1529827"/>
            <a:ext cx="16289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 </a:t>
            </a:r>
            <a:r>
              <a:rPr lang="ru-RU" sz="1000" dirty="0" smtClean="0">
                <a:solidFill>
                  <a:prstClr val="white"/>
                </a:solidFill>
              </a:rPr>
              <a:t>ч.4 </a:t>
            </a:r>
            <a:r>
              <a:rPr lang="ru-RU" sz="1000" dirty="0">
                <a:solidFill>
                  <a:prstClr val="white"/>
                </a:solidFill>
              </a:rPr>
              <a:t>ст.45 ЖК РФ</a:t>
            </a:r>
          </a:p>
        </p:txBody>
      </p:sp>
    </p:spTree>
    <p:extLst>
      <p:ext uri="{BB962C8B-B14F-4D97-AF65-F5344CB8AC3E}">
        <p14:creationId xmlns:p14="http://schemas.microsoft.com/office/powerpoint/2010/main" xmlns="" val="1297477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Провести общее собрание собственников МКД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2149" y="1008704"/>
            <a:ext cx="8587702" cy="330449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1200" b="1" dirty="0">
                <a:solidFill>
                  <a:prstClr val="black"/>
                </a:solidFill>
              </a:rPr>
              <a:t>Собрание может быть проведено в очной форме – общее собрание, либо в заочной форме (ст.47-48 ЖК РФ</a:t>
            </a:r>
            <a:r>
              <a:rPr lang="ru-RU" sz="1000" b="1" dirty="0">
                <a:solidFill>
                  <a:prstClr val="black"/>
                </a:solidFill>
              </a:rPr>
              <a:t>).</a:t>
            </a:r>
          </a:p>
          <a:p>
            <a:pPr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№5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426612"/>
            <a:ext cx="8587702" cy="4450661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Требования к проведению общего собрания в очной форме*: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Решение собрания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собственников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 вопросам выбора способа формирования фонда капитального ремонта будет правомочно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, если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его примут собственники, обладающие более 2/3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голосов от общего числа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Повестка дня общего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собрания собственников не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может быть изменена;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Участники голосования проходят регистрацию в реестре, где указываются сведения: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ФИО собственника;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Номер помещения;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/>
                  </a:solidFill>
                </a:rPr>
                <a:t>Реквизиты правоустанавливающего документа на собственность;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Площадь помещения по правоустанавливающему документу;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Сведения о представителе собственника и документа удостоверяющего его полномочия;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Подпись собственника или его представителя.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Собственники имеют право голосовать как лично, так и на основании доверенности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Количество голосов каждого собственника пропорционально его доле в праве общей собственности на общее имущество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 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32896" y="1693693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со ст.48 ЖК РФ</a:t>
            </a:r>
          </a:p>
        </p:txBody>
      </p:sp>
    </p:spTree>
    <p:extLst>
      <p:ext uri="{BB962C8B-B14F-4D97-AF65-F5344CB8AC3E}">
        <p14:creationId xmlns:p14="http://schemas.microsoft.com/office/powerpoint/2010/main" xmlns="" val="1837583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Общее собрание собственников в заочной форме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№6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052737"/>
            <a:ext cx="8587702" cy="5058816"/>
            <a:chOff x="323528" y="1437418"/>
            <a:chExt cx="4176464" cy="4731646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Особенности проведения собрания в заочной форме*: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45446"/>
              <a:ext cx="4176464" cy="4223618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общее собрание собственников в очной форме не имело кворума, собрание собственников проводится в заочной форме.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До собственников доводится сообщение о проведении заочного голосования.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Решения собственников оформляются письменно на бланке бюллетеня и направляются по месту или адресу, который указан в сообщении о проведении голосования.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Бюллетень для голосования должен содержать сведения: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ФИО собственника;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номер помещения;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реквизиты правоустанавливающего документа на собственность;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площадь помещения по правоустанавливающему документу;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сведения о представителе собственника и документа удостоверяющего его полномочия;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подпись собственника или его представителя.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Принявшими участие в голосовании считаются собственники, чьи бюллетени были получены до даты окончания их приема (указывается в сообщении).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Решение собрания собственников по вопросам выбора способа формирования фонда капитального ремонта будет правомочно, если будут получены бюллетени от собственников обладающих более 2/3 голосов от общего числа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Собственники имеют право голосовать как лично, так и на основании доверенности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Количество голосов каждого собственника пропорционально его доле в праве общей собственности на общее имущество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 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32896" y="1367930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со ст.47 ЖК РФ</a:t>
            </a:r>
          </a:p>
        </p:txBody>
      </p:sp>
    </p:spTree>
    <p:extLst>
      <p:ext uri="{BB962C8B-B14F-4D97-AF65-F5344CB8AC3E}">
        <p14:creationId xmlns:p14="http://schemas.microsoft.com/office/powerpoint/2010/main" xmlns="" val="3217158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Оформить протокол общего собрания собственников МКД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№7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214372"/>
            <a:ext cx="8587702" cy="4662900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Особенности составления протокола собрания*: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Решения общего собрания собственников МКД оформляются протоколами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Протокол голосования должен содержать сведения о:</a:t>
              </a: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дате,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месте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форме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проведения общего собрания;</a:t>
              </a: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повестке общего собрания;</a:t>
              </a: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решение по вопросам повестки общего собрания, в отдельности по каждому вопросу повестки собрания. 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Протокол голосования подписывается председателем и секретарем собрания.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 протоколу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прилагаются реестр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регистрации собственников МКД; </a:t>
              </a: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49246" y="1462508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со ст.46 ЖК РФ</a:t>
            </a:r>
          </a:p>
        </p:txBody>
      </p:sp>
    </p:spTree>
    <p:extLst>
      <p:ext uri="{BB962C8B-B14F-4D97-AF65-F5344CB8AC3E}">
        <p14:creationId xmlns:p14="http://schemas.microsoft.com/office/powerpoint/2010/main" xmlns="" val="1810208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Довести до собственников решение собрания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№8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214372"/>
            <a:ext cx="8587702" cy="4662900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Порядок информирования собственников о принятом решении: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Решения общего собрания собственников МКД доводятся до сведений всех собственников помещений путем размещения сообщения об этом в помещении МКД, определенном решением собрания собственников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 размещения информационного сообщения – не позднее 10 дней с даты принятия решения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/>
                  </a:solidFill>
                </a:rPr>
                <a:t>В случае если решением собственников не определено помещение МКД для размещения данного вида сообщений, то собственников необходимо уведомить нарочно, либо заказным письмом.</a:t>
              </a: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44080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Type="http://www.w3.org/2000/09/xmldsig#Object" URI="#idPackageObject">
      <DigestMethod Algorithm="http://www.w3.org/2000/09/xmldsig#sha1"/>
      <DigestValue>KaF5sJrzea4dJSh7SkJ0RKILzYc=</DigestValue>
    </Reference>
    <Reference Type="http://www.w3.org/2000/09/xmldsig#Object" URI="#idOfficeObject">
      <DigestMethod Algorithm="http://www.w3.org/2000/09/xmldsig#sha1"/>
      <DigestValue>MtAhJTILcBEbdVumrVCBYW4o5qs=</DigestValue>
    </Reference>
    <Reference Type="http://uri.etsi.org/01903#SignedProperties" URI="#idSignedProperties">
      <Transforms>
        <Transform Algorithm="http://www.w3.org/TR/2001/REC-xml-c14n-20010315"/>
      </Transforms>
      <DigestMethod Algorithm="http://www.w3.org/2000/09/xmldsig#sha1"/>
      <DigestValue>YhGaTIxPICNk6DVrYuBnKHhJE5o=</DigestValue>
    </Reference>
  </SignedInfo>
  <SignatureValue>mz60xeoRHjabco3Jzq1u3rm3w42O92yY/RurTHQ4zLpxtJLh4FdXOaD2GAEIHDp6z4VENXA/FVnC
dsmgISO3Lo2JMhRRER8y21vkBJvPZ4fI7ZYchpPNiXsHiRpHbX3zMBI8rErGVDOt6a/srfIqbKfx
tVNVVYlG42CZ1ZF9jyj9fJ38+CeVdHtFevJ08BX6mb4n5O08HPhhuQM+nCwV9Wz/fQU2V8RJghga
tDkLOk/c3t0ki6FtHERPGlXnARK8KUBuBmq5bRl6M7Iwsez5x4mg5NkZTjpvW+0r6txB5FboUeJ3
673oSgqwP2FSfPyBIssNL5USNSiAzBCwzFZOlA==</SignatureValue>
  <KeyInfo>
    <X509Data>
      <X509Certificate>MIIFKTCCBBGgAwIBAgIQL0ZQN4vboW0+OgMIkQ+VhDANBgkqhkiG9w0BAQUFADCBkzELMAkGA1UEBhMCR0IxGzAZBgNVBAgTEkdyZWF0ZXIgTWFuY2hlc3RlcjEQMA4GA1UEBxMHU2FsZm9yZDEaMBgGA1UEChMRQ09NT0RPIENBIExpbWl0ZWQxOTA3BgNVBAMTMENPTU9ETyBDbGllbnQgQXV0aGVudGljYXRpb24gYW5kIFNlY3VyZSBFbWFpbCBDQTAeFw0xNDA4MjcwMDAwMDBaFw0xNTA4MjcyMzU5NTlaMCUxIzAhBgkqhkiG9w0BCQEWFHJhYm90YS56a2hAZ21haWwuY29tMIIBIjANBgkqhkiG9w0BAQEFAAOCAQ8AMIIBCgKCAQEAyrSe66B6AMVTn3aNey6NgnhVryQS4JdCSV3X9siTKJcD6QyYNIhFCjHtd3XyMm9N1+7UvEIVZ1CpRhKVZWrhFXy5hiBRak2mSpLmspprmUWKrUeqcluEqd+wHNNQHW45NMLHQYstNvD0gYKTYOljFZoVIO6olINEpW5YpWW2csAAq7O7We4ZkyGw7b8+Li/GLg6eJ96RJckUe9PwBK0B6nUWfEWHif9d9YkPA58hsfAm2HtF7OB1ujs9aagPAAxbj5MbN0HxGi1lqqQflle8F3fxzYrTsWLDm2AOS+Cwozzkt1gKpHxi6fFmmthE9lXw1Po2zlvWIu5h5/p1BPuUuwIDAQABo4IB5DCCAeAwHwYDVR0jBBgwFoAUehNOAHRbxnhjZCfBL+KgW7x5xXswHQYDVR0OBBYEFJmaKCEgk0K1ZDLLIb7m1O14fOwaMA4GA1UdDwEB/wQEAwIFoDAMBgNVHRMBAf8EAjAAMCAGA1UdJQQZMBcGCCsGAQUFBwMEBgsrBgEEAbIxAQMFAjARBglghkgBhvhCAQEEBAMCBSAwRgYDVR0gBD8wPTA7BgwrBgEEAbIxAQIBAQEwKzApBggrBgEFBQcCARYdaHR0cHM6Ly9zZWN1cmUuY29tb2RvLm5ldC9DUFMwVwYDVR0fBFAwTjBMoEqgSIZGaHR0cDovL2NybC5jb21vZG9jYS5jb20vQ09NT0RPQ2xpZW50QXV0aGVudGljYXRpb25hbmRTZWN1cmVFbWFpbENBLmNybDCBiAYIKwYBBQUHAQEEfDB6MFIGCCsGAQUFBzAChkZodHRwOi8vY3J0LmNvbW9kb2NhLmNvbS9DT01PRE9DbGllbnRBdXRoZW50aWNhdGlvbmFuZFNlY3VyZUVtYWlsQ0EuY3J0MCQGCCsGAQUFBzABhhhodHRwOi8vb2NzcC5jb21vZG9jYS5jb20wHwYDVR0RBBgwFoEUcmFib3RhLnpraEBnbWFpbC5jb20wDQYJKoZIhvcNAQEFBQADggEBAGv/auqlApTgf/8B1CEB0JHYMQOWJNv1KfEKgJ1aSLYiIMJG5/hrn8tHGBYniD9mHH7/IuuEAL7DtYRLMeYkgnIsNwhx9//OhwHXeQfY4r1qEllWI2A0BUuAKrAoCYVPu2zVUKScCj8gg0PHpOONkfskkvV1/JFiwhinJPAPbKER8l5JC+As6QBElbk7wyB7SE7AJr/3+deTLLpfGB/sjTgvjalUMCfchosmW65SlAvMBcQJL0GjrFJjBbICpl7Rl8fDkY7PBDCQikSUVW5Fxi+7XluLn1OC1LY+ZQDMeDucVvSNUMQbTQzS2T7TbPo3ATcNfwIOTU/0VWq/84halkc=</X509Certificate>
    </X509Data>
  </KeyInfo>
  <Object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6"/>
            <mdssi:RelationshipReference xmlns:mdssi="http://schemas.openxmlformats.org/package/2006/digital-signature" SourceId="rId11"/>
            <mdssi:RelationshipReference xmlns:mdssi="http://schemas.openxmlformats.org/package/2006/digital-signature" SourceId="rId5"/>
            <mdssi:RelationshipReference xmlns:mdssi="http://schemas.openxmlformats.org/package/2006/digital-signature" SourceId="rId15"/>
            <mdssi:RelationshipReference xmlns:mdssi="http://schemas.openxmlformats.org/package/2006/digital-signature" SourceId="rId10"/>
            <mdssi:RelationshipReference xmlns:mdssi="http://schemas.openxmlformats.org/package/2006/digital-signature" SourceId="rId19"/>
            <mdssi:RelationshipReference xmlns:mdssi="http://schemas.openxmlformats.org/package/2006/digital-signature" SourceId="rId4"/>
            <mdssi:RelationshipReference xmlns:mdssi="http://schemas.openxmlformats.org/package/2006/digital-signature" SourceId="rId9"/>
            <mdssi:RelationshipReference xmlns:mdssi="http://schemas.openxmlformats.org/package/2006/digital-signature" SourceId="rId14"/>
            <mdssi:RelationshipReference xmlns:mdssi="http://schemas.openxmlformats.org/package/2006/digital-signature" SourceId="rId8"/>
            <mdssi:RelationshipReference xmlns:mdssi="http://schemas.openxmlformats.org/package/2006/digital-signature" SourceId="rId13"/>
            <mdssi:RelationshipReference xmlns:mdssi="http://schemas.openxmlformats.org/package/2006/digital-signature" SourceId="rId18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  <mdssi:RelationshipReference xmlns:mdssi="http://schemas.openxmlformats.org/package/2006/digital-signature" SourceId="rId12"/>
            <mdssi:RelationshipReference xmlns:mdssi="http://schemas.openxmlformats.org/package/2006/digital-signature" SourceId="rId17"/>
            <mdssi:RelationshipReference xmlns:mdssi="http://schemas.openxmlformats.org/package/2006/digital-signature" SourceId="rId2"/>
            <mdssi:RelationshipReference xmlns:mdssi="http://schemas.openxmlformats.org/package/2006/digital-signature" SourceId="rId16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UGQ/MA22EbKSIN7LFkTL1cwU/Rs=</DigestValue>
      </Reference>
      <Reference URI="/ppt/diagrams/colors1.xml?ContentType=application/vnd.openxmlformats-officedocument.drawingml.diagramColors+xml">
        <DigestMethod Algorithm="http://www.w3.org/2000/09/xmldsig#sha1"/>
        <DigestValue>xivk++uwFbeBdP1OmmAK9JGQW5w=</DigestValue>
      </Reference>
      <Reference URI="/ppt/diagrams/colors2.xml?ContentType=application/vnd.openxmlformats-officedocument.drawingml.diagramColors+xml">
        <DigestMethod Algorithm="http://www.w3.org/2000/09/xmldsig#sha1"/>
        <DigestValue>xivk++uwFbeBdP1OmmAK9JGQW5w=</DigestValue>
      </Reference>
      <Reference URI="/ppt/diagrams/data1.xml?ContentType=application/vnd.openxmlformats-officedocument.drawingml.diagramData+xml">
        <DigestMethod Algorithm="http://www.w3.org/2000/09/xmldsig#sha1"/>
        <DigestValue>T4BvZrb0/EdtlNwctvmlBBSeuD8=</DigestValue>
      </Reference>
      <Reference URI="/ppt/diagrams/data2.xml?ContentType=application/vnd.openxmlformats-officedocument.drawingml.diagramData+xml">
        <DigestMethod Algorithm="http://www.w3.org/2000/09/xmldsig#sha1"/>
        <DigestValue>MSkzQ04MKFzn4TgFnp7pL67tMBg=</DigestValue>
      </Reference>
      <Reference URI="/ppt/diagrams/drawing1.xml?ContentType=application/vnd.ms-office.drawingml.diagramDrawing+xml">
        <DigestMethod Algorithm="http://www.w3.org/2000/09/xmldsig#sha1"/>
        <DigestValue>GKIJBuzPSUtJeBYGCe91Hfx4+5A=</DigestValue>
      </Reference>
      <Reference URI="/ppt/diagrams/drawing2.xml?ContentType=application/vnd.ms-office.drawingml.diagramDrawing+xml">
        <DigestMethod Algorithm="http://www.w3.org/2000/09/xmldsig#sha1"/>
        <DigestValue>N66SsJxBJ+yUD1gYyDe1UqEns5E=</DigestValue>
      </Reference>
      <Reference URI="/ppt/diagrams/layout1.xml?ContentType=application/vnd.openxmlformats-officedocument.drawingml.diagramLayout+xml">
        <DigestMethod Algorithm="http://www.w3.org/2000/09/xmldsig#sha1"/>
        <DigestValue>XdmGUUbdi8+sCX/sMFEbuxQgFDQ=</DigestValue>
      </Reference>
      <Reference URI="/ppt/diagrams/layout2.xml?ContentType=application/vnd.openxmlformats-officedocument.drawingml.diagramLayout+xml">
        <DigestMethod Algorithm="http://www.w3.org/2000/09/xmldsig#sha1"/>
        <DigestValue>XdmGUUbdi8+sCX/sMFEbuxQgFDQ=</DigestValue>
      </Reference>
      <Reference URI="/ppt/diagrams/quickStyle1.xml?ContentType=application/vnd.openxmlformats-officedocument.drawingml.diagramStyle+xml">
        <DigestMethod Algorithm="http://www.w3.org/2000/09/xmldsig#sha1"/>
        <DigestValue>ySmcYlvOjNd9jPniZAxyjrD9DfU=</DigestValue>
      </Reference>
      <Reference URI="/ppt/diagrams/quickStyle2.xml?ContentType=application/vnd.openxmlformats-officedocument.drawingml.diagramStyle+xml">
        <DigestMethod Algorithm="http://www.w3.org/2000/09/xmldsig#sha1"/>
        <DigestValue>ySmcYlvOjNd9jPniZAxyjrD9DfU=</DigestValue>
      </Reference>
      <Reference URI="/ppt/media/image1.jpeg?ContentType=image/jpeg">
        <DigestMethod Algorithm="http://www.w3.org/2000/09/xmldsig#sha1"/>
        <DigestValue>hUGT2bFf4aahokp+5U6FOO0qpjA=</DigestValue>
      </Reference>
      <Reference URI="/ppt/notesMasters/_rels/notes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UK+aZXLskzfb720BpdJb+pH62O8=</DigestValue>
      </Reference>
      <Reference URI="/ppt/notesMasters/notesMaster1.xml?ContentType=application/vnd.openxmlformats-officedocument.presentationml.notesMaster+xml">
        <DigestMethod Algorithm="http://www.w3.org/2000/09/xmldsig#sha1"/>
        <DigestValue>r0BF6iGx+l4Tk+U+IrRiwfGFTVE=</DigestValue>
      </Reference>
      <Reference URI="/ppt/notesSlides/_rels/notesSlide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bMPy/f7NMIfDLaonDPJAOJKCtgw=</DigestValue>
      </Reference>
      <Reference URI="/ppt/notesSlides/notesSlide1.xml?ContentType=application/vnd.openxmlformats-officedocument.presentationml.notesSlide+xml">
        <DigestMethod Algorithm="http://www.w3.org/2000/09/xmldsig#sha1"/>
        <DigestValue>ptXpJj0+yZuozK6dGlZuwJ/gPqE=</DigestValue>
      </Reference>
      <Reference URI="/ppt/presentation.xml?ContentType=application/vnd.openxmlformats-officedocument.presentationml.presentation.main+xml">
        <DigestMethod Algorithm="http://www.w3.org/2000/09/xmldsig#sha1"/>
        <DigestValue>HaHq41U1R0MXCmwfh8gawxFVex4=</DigestValue>
      </Reference>
      <Reference URI="/ppt/presProps.xml?ContentType=application/vnd.openxmlformats-officedocument.presentationml.presProps+xml">
        <DigestMethod Algorithm="http://www.w3.org/2000/09/xmldsig#sha1"/>
        <DigestValue>2kqoEiI+7W+HaYeo6w0kDR+Y1go=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FSExegwzRwmp3bHQ+RABbzjbPuo=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abYisBWoef2YRlUbkH8qaGjdgRQ=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OApFVo5YjQx17QOnvCBQHeep38k=</DigestValue>
      </Reference>
      <Reference URI="/ppt/slideLayouts/slideLayout2.xml?ContentType=application/vnd.openxmlformats-officedocument.presentationml.slideLayout+xml">
        <DigestMethod Algorithm="http://www.w3.org/2000/09/xmldsig#sha1"/>
        <DigestValue>2eANaXlkYovRKod6arJqqWNwpP8=</DigestValue>
      </Reference>
      <Reference URI="/ppt/slideLayouts/slideLayout3.xml?ContentType=application/vnd.openxmlformats-officedocument.presentationml.slideLayout+xml">
        <DigestMethod Algorithm="http://www.w3.org/2000/09/xmldsig#sha1"/>
        <DigestValue>TuD5tTkf08ch3z9ISEzq/9jdF20=</DigestValue>
      </Reference>
      <Reference URI="/ppt/slideLayouts/slideLayout4.xml?ContentType=application/vnd.openxmlformats-officedocument.presentationml.slideLayout+xml">
        <DigestMethod Algorithm="http://www.w3.org/2000/09/xmldsig#sha1"/>
        <DigestValue>fIAfZ7Sh7b0+XF59GHjT+0JFM58=</DigestValue>
      </Reference>
      <Reference URI="/ppt/slideLayouts/slideLayout5.xml?ContentType=application/vnd.openxmlformats-officedocument.presentationml.slideLayout+xml">
        <DigestMethod Algorithm="http://www.w3.org/2000/09/xmldsig#sha1"/>
        <DigestValue>ClwmoMtRfPFG4VV2911CnHHXNC0=</DigestValue>
      </Reference>
      <Reference URI="/ppt/slideLayouts/slideLayout6.xml?ContentType=application/vnd.openxmlformats-officedocument.presentationml.slideLayout+xml">
        <DigestMethod Algorithm="http://www.w3.org/2000/09/xmldsig#sha1"/>
        <DigestValue>6/7gYByYnSdsMJ70cSORX+4WJQ0=</DigestValue>
      </Reference>
      <Reference URI="/ppt/slideLayouts/slideLayout7.xml?ContentType=application/vnd.openxmlformats-officedocument.presentationml.slideLayout+xml">
        <DigestMethod Algorithm="http://www.w3.org/2000/09/xmldsig#sha1"/>
        <DigestValue>kAjoaqfY4uhB5SIykFg5HCPpyME=</DigestValue>
      </Reference>
      <Reference URI="/ppt/slideLayouts/slideLayout8.xml?ContentType=application/vnd.openxmlformats-officedocument.presentationml.slideLayout+xml">
        <DigestMethod Algorithm="http://www.w3.org/2000/09/xmldsig#sha1"/>
        <DigestValue>HatRGyNbbEkg7VB+mr/X31+ucDQ=</DigestValue>
      </Reference>
      <Reference URI="/ppt/slideLayouts/slideLayout9.xml?ContentType=application/vnd.openxmlformats-officedocument.presentationml.slideLayout+xml">
        <DigestMethod Algorithm="http://www.w3.org/2000/09/xmldsig#sha1"/>
        <DigestValue>I14wf0L8USykK3G/ezF/9aQY6fQ=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11"/>
            <mdssi:RelationshipReference xmlns:mdssi="http://schemas.openxmlformats.org/package/2006/digital-signature" SourceId="rId5"/>
            <mdssi:RelationshipReference xmlns:mdssi="http://schemas.openxmlformats.org/package/2006/digital-signature" SourceId="rId10"/>
            <mdssi:RelationshipReference xmlns:mdssi="http://schemas.openxmlformats.org/package/2006/digital-signature" SourceId="rId4"/>
            <mdssi:RelationshipReference xmlns:mdssi="http://schemas.openxmlformats.org/package/2006/digital-signature" SourceId="rId9"/>
            <mdssi:RelationshipReference xmlns:mdssi="http://schemas.openxmlformats.org/package/2006/digital-signature" SourceId="rId8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  <mdssi:RelationshipReference xmlns:mdssi="http://schemas.openxmlformats.org/package/2006/digital-signature" SourceId="rId12"/>
          </Transform>
          <Transform Algorithm="http://www.w3.org/TR/2001/REC-xml-c14n-20010315"/>
        </Transforms>
        <DigestMethod Algorithm="http://www.w3.org/2000/09/xmldsig#sha1"/>
        <DigestValue>FKAuz83PS8d31d6TrfNpQ0KriEI=</DigestValue>
      </Reference>
      <Reference URI="/ppt/slideMasters/slideMaster1.xml?ContentType=application/vnd.openxmlformats-officedocument.presentationml.slideMaster+xml">
        <DigestMethod Algorithm="http://www.w3.org/2000/09/xmldsig#sha1"/>
        <DigestValue>BdpR2kEbJZyNaNw6+01gHLrjKuw=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5"/>
            <mdssi:RelationshipReference xmlns:mdssi="http://schemas.openxmlformats.org/package/2006/digital-signature" SourceId="rId4"/>
            <mdssi:RelationshipReference xmlns:mdssi="http://schemas.openxmlformats.org/package/2006/digital-signature" SourceId="rId8"/>
            <mdssi:RelationshipReference xmlns:mdssi="http://schemas.openxmlformats.org/package/2006/digital-signature" SourceId="rId3"/>
            <mdssi:RelationshipReference xmlns:mdssi="http://schemas.openxmlformats.org/package/2006/digital-signature" SourceId="rId7"/>
          </Transform>
          <Transform Algorithm="http://www.w3.org/TR/2001/REC-xml-c14n-20010315"/>
        </Transforms>
        <DigestMethod Algorithm="http://www.w3.org/2000/09/xmldsig#sha1"/>
        <DigestValue>BlivRCck6MhPwQLllFQOc9uYb7c=</DigestValue>
      </Reference>
      <Reference URI="/ppt/slides/_rels/slide10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11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1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3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amnnLif66audGD3ZhRKsWBbbouA=</DigestValue>
      </Reference>
      <Reference URI="/ppt/slides/_rels/slide1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7"/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  <mdssi:RelationshipReference xmlns:mdssi="http://schemas.openxmlformats.org/package/2006/digital-signature" SourceId="rId6"/>
            <mdssi:RelationshipReference xmlns:mdssi="http://schemas.openxmlformats.org/package/2006/digital-signature" SourceId="rId5"/>
            <mdssi:RelationshipReference xmlns:mdssi="http://schemas.openxmlformats.org/package/2006/digital-signature" SourceId="rId4"/>
            <mdssi:RelationshipReference xmlns:mdssi="http://schemas.openxmlformats.org/package/2006/digital-signature" SourceId="rId3"/>
          </Transform>
          <Transform Algorithm="http://www.w3.org/TR/2001/REC-xml-c14n-20010315"/>
        </Transforms>
        <DigestMethod Algorithm="http://www.w3.org/2000/09/xmldsig#sha1"/>
        <DigestValue>hNsob9YZJNgat3HIj0zxJZ6N95Y=</DigestValue>
      </Reference>
      <Reference URI="/ppt/slides/_rels/slide2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3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4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5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6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7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8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1"/>
            <mdssi:RelationshipReference xmlns:mdssi="http://schemas.openxmlformats.org/package/2006/digital-signature" SourceId="rId2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_rels/slide9.xml.rels?ContentType=application/vnd.openxmlformats-package.relationships+xml">
        <Transforms>
          <Transform Algorithm="http://schemas.openxmlformats.org/package/2006/RelationshipTransform">
            <mdssi:RelationshipReference xmlns:mdssi="http://schemas.openxmlformats.org/package/2006/digital-signature" SourceId="rId2"/>
            <mdssi:RelationshipReference xmlns:mdssi="http://schemas.openxmlformats.org/package/2006/digital-signature" SourceId="rId1"/>
          </Transform>
          <Transform Algorithm="http://www.w3.org/TR/2001/REC-xml-c14n-20010315"/>
        </Transforms>
        <DigestMethod Algorithm="http://www.w3.org/2000/09/xmldsig#sha1"/>
        <DigestValue>IpnDjkYfeFqYar00DgB+Yc2fXL8=</DigestValue>
      </Reference>
      <Reference URI="/ppt/slides/slide1.xml?ContentType=application/vnd.openxmlformats-officedocument.presentationml.slide+xml">
        <DigestMethod Algorithm="http://www.w3.org/2000/09/xmldsig#sha1"/>
        <DigestValue>s/OcZPAlmz70Kq68OKSqmEyv4Is=</DigestValue>
      </Reference>
      <Reference URI="/ppt/slides/slide10.xml?ContentType=application/vnd.openxmlformats-officedocument.presentationml.slide+xml">
        <DigestMethod Algorithm="http://www.w3.org/2000/09/xmldsig#sha1"/>
        <DigestValue>sExx5/lb0h4Q2COdNePIKkTIiNI=</DigestValue>
      </Reference>
      <Reference URI="/ppt/slides/slide11.xml?ContentType=application/vnd.openxmlformats-officedocument.presentationml.slide+xml">
        <DigestMethod Algorithm="http://www.w3.org/2000/09/xmldsig#sha1"/>
        <DigestValue>dY4l9o0DhzLqUMRIU69H7mBioM4=</DigestValue>
      </Reference>
      <Reference URI="/ppt/slides/slide12.xml?ContentType=application/vnd.openxmlformats-officedocument.presentationml.slide+xml">
        <DigestMethod Algorithm="http://www.w3.org/2000/09/xmldsig#sha1"/>
        <DigestValue>+cdkVWxEuQZZiNSl0cAZb9dag+g=</DigestValue>
      </Reference>
      <Reference URI="/ppt/slides/slide13.xml?ContentType=application/vnd.openxmlformats-officedocument.presentationml.slide+xml">
        <DigestMethod Algorithm="http://www.w3.org/2000/09/xmldsig#sha1"/>
        <DigestValue>QVSsyetJtZMbZJRe4xHnUpd+qX4=</DigestValue>
      </Reference>
      <Reference URI="/ppt/slides/slide2.xml?ContentType=application/vnd.openxmlformats-officedocument.presentationml.slide+xml">
        <DigestMethod Algorithm="http://www.w3.org/2000/09/xmldsig#sha1"/>
        <DigestValue>qy1igzt8giU5kAcRLHOkixfaQqc=</DigestValue>
      </Reference>
      <Reference URI="/ppt/slides/slide3.xml?ContentType=application/vnd.openxmlformats-officedocument.presentationml.slide+xml">
        <DigestMethod Algorithm="http://www.w3.org/2000/09/xmldsig#sha1"/>
        <DigestValue>1+EW0kXTAA9Kz75ykceQnmASMNI=</DigestValue>
      </Reference>
      <Reference URI="/ppt/slides/slide4.xml?ContentType=application/vnd.openxmlformats-officedocument.presentationml.slide+xml">
        <DigestMethod Algorithm="http://www.w3.org/2000/09/xmldsig#sha1"/>
        <DigestValue>ulw1BAbMPDDBWuscikGawUI/q6g=</DigestValue>
      </Reference>
      <Reference URI="/ppt/slides/slide5.xml?ContentType=application/vnd.openxmlformats-officedocument.presentationml.slide+xml">
        <DigestMethod Algorithm="http://www.w3.org/2000/09/xmldsig#sha1"/>
        <DigestValue>YK+EKNjByfGSEqWt1CHjczq9R5Y=</DigestValue>
      </Reference>
      <Reference URI="/ppt/slides/slide6.xml?ContentType=application/vnd.openxmlformats-officedocument.presentationml.slide+xml">
        <DigestMethod Algorithm="http://www.w3.org/2000/09/xmldsig#sha1"/>
        <DigestValue>2zqh/hMnCTbMQBb8iNuv9hhw67g=</DigestValue>
      </Reference>
      <Reference URI="/ppt/slides/slide7.xml?ContentType=application/vnd.openxmlformats-officedocument.presentationml.slide+xml">
        <DigestMethod Algorithm="http://www.w3.org/2000/09/xmldsig#sha1"/>
        <DigestValue>MJHyFBpG8vCwr+/UR1azZYjaH9w=</DigestValue>
      </Reference>
      <Reference URI="/ppt/slides/slide8.xml?ContentType=application/vnd.openxmlformats-officedocument.presentationml.slide+xml">
        <DigestMethod Algorithm="http://www.w3.org/2000/09/xmldsig#sha1"/>
        <DigestValue>m40LfH57rvWpWUf7vXTGrLOgRwk=</DigestValue>
      </Reference>
      <Reference URI="/ppt/slides/slide9.xml?ContentType=application/vnd.openxmlformats-officedocument.presentationml.slide+xml">
        <DigestMethod Algorithm="http://www.w3.org/2000/09/xmldsig#sha1"/>
        <DigestValue>lh3KVKMwEPIy3mSFYG4qgbpbXXE=</DigestValue>
      </Reference>
      <Reference URI="/ppt/tableStyles.xml?ContentType=application/vnd.openxmlformats-officedocument.presentationml.tableStyles+xml">
        <DigestMethod Algorithm="http://www.w3.org/2000/09/xmldsig#sha1"/>
        <DigestValue>Sb/RPtAhmbAEvwoBmllvEndY2SY=</DigestValue>
      </Reference>
      <Reference URI="/ppt/theme/theme1.xml?ContentType=application/vnd.openxmlformats-officedocument.theme+xml">
        <DigestMethod Algorithm="http://www.w3.org/2000/09/xmldsig#sha1"/>
        <DigestValue>VZEaKJyz05UKof3li6SiSKFA7o4=</DigestValue>
      </Reference>
      <Reference URI="/ppt/theme/theme2.xml?ContentType=application/vnd.openxmlformats-officedocument.theme+xml">
        <DigestMethod Algorithm="http://www.w3.org/2000/09/xmldsig#sha1"/>
        <DigestValue>bVaB2mLabGPMbrjtrzHQGw6+aaY=</DigestValue>
      </Reference>
      <Reference URI="/ppt/viewProps.xml?ContentType=application/vnd.openxmlformats-officedocument.presentationml.viewProps+xml">
        <DigestMethod Algorithm="http://www.w3.org/2000/09/xmldsig#sha1"/>
        <DigestValue>54wRDCfOeu7EY+RiV+Jkm9ugSjc=</DigestValue>
      </Reference>
    </Manifest>
    <SignatureProperties>
      <SignatureProperty Id="idSignatureTime" Target="#idPackageSignature">
        <mdssi:SignatureTime xmlns:mdssi="http://schemas.openxmlformats.org/package/2006/digital-signature">
          <mdssi:Format>YYYY-MM-DDThh:mm:ssTZD</mdssi:Format>
          <mdssi:Value>2014-11-17T10:48:36Z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/>
          <WindowsVersion>6.1</WindowsVersion>
          <OfficeVersion>15.0</OfficeVersion>
          <ApplicationVersion>15.0</ApplicationVersion>
          <Monitors>1</Monitors>
          <HorizontalResolution>1920</HorizontalResolution>
          <VerticalResolution>1080</VerticalResolution>
          <ColorDepth>32</ColorDepth>
          <SignatureProviderId>{00000000-0000-0000-0000-000000000000}</SignatureProviderId>
          <SignatureProviderUrl/>
          <SignatureProviderDetails>9</SignatureProviderDetails>
          <SignatureType>1</SignatureType>
        </SignatureInfoV1>
      </SignatureProperty>
    </SignatureProperties>
  </Object>
  <Object>
    <xd:QualifyingProperties xmlns:xd="http://uri.etsi.org/01903/v1.3.2#" Target="#idPackageSignature">
      <xd:SignedProperties Id="idSignedProperties">
        <xd:SignedSignatureProperties>
          <xd:SigningTime>2014-11-17T10:48:36Z</xd:SigningTime>
          <xd:SigningCertificate>
            <xd:Cert>
              <xd:CertDigest>
                <DigestMethod Algorithm="http://www.w3.org/2000/09/xmldsig#sha1"/>
                <DigestValue>vq6uXv3wPz37zGnJaYcSBQtF60Y=</DigestValue>
              </xd:CertDigest>
              <xd:IssuerSerial>
                <X509IssuerName>CN=COMODO Client Authentication and Secure Email CA, O=COMODO CA Limited, L=Salford, S=Greater Manchester, C=GB</X509IssuerName>
                <X509SerialNumber>62838803575589647814493864104796591492</X509SerialNumber>
              </xd:IssuerSerial>
            </xd:Cert>
          </xd:SigningCertificate>
          <xd:SignaturePolicyIdentifier>
            <xd:SignaturePolicyImplied/>
          </xd:SignaturePolicyIdentifier>
        </xd:SignedSignatureProperties>
      </xd:SignedProperties>
      <xd:UnsignedProperties>
        <xd:UnsignedSignatureProperties>
          <xd:CertificateValues>
            <xd:EncapsulatedX509Certificate>MIIFGjCCBAKgAwIBAgIQbRnqpxlPajMi5iIyeqpx3jANBgkqhkiG9w0BAQUFADCBrjELMAkGA1UEBhMCVVMxCzAJBgNVBAgTAlVUMRcwFQYDVQQHEw5TYWx0IExha2UgQ2l0eTEeMBwGA1UEChMVVGhlIFVTRVJUUlVTVCBOZXR3b3JrMSEwHwYDVQQLExhodHRwOi8vd3d3LnVzZXJ0cnVzdC5jb20xNjA0BgNVBAMTLVVUTi1VU0VSRmlyc3QtQ2xpZW50IEF1dGhlbnRpY2F0aW9uIGFuZCBFbWFpbDAeFw0xMTA0MjgwMDAwMDBaFw0yMDA1MzAxMDQ4MzhaMIGTMQswCQYDVQQGEwJHQjEbMBkGA1UECBMSR3JlYXRlciBNYW5jaGVzdGVyMRAwDgYDVQQHEwdTYWxmb3JkMRowGAYDVQQKExFDT01PRE8gQ0EgTGltaXRlZDE5MDcGA1UEAxMwQ09NT0RPIENsaWVudCBBdXRoZW50aWNhdGlvbiBhbmQgU2VjdXJlIEVtYWlsIENBMIIBIjANBgkqhkiG9w0BAQEFAAOCAQ8AMIIBCgKCAQEAkoSEW0tXmNReL4uk4UDIo1NYX2Zl8TJO958yfVXQeExVt0KU4PkncQfFxmmkuTLE8UAakMwnVmJ/F7Vxaa7lIBvky2NeYMqiQfZq4aP/uN8fSG1lQ4wqLitjOHffsReswtqCAtbUMmrUZ28gE49cNfrlVICv2HEKHTcKAlBTbJUdqRAUtJmVWRIx/wmi0kzcUtve4kABW0ho3cVKtODtJB86r3FfB+OsvxQ7sCVxaD30D9YXWEYVgTxoi4uDD216IVfmNLDbMn7jSuGlUnJkJpFOpZIP/+CxYP0ab2hRmWONGoulzEKbm30iY9OpoPzOnpDfRBn0XFs1uhbzp5v/wQIDAQABo4IBSzCCAUcwHwYDVR0jBBgwFoAUiYJnfcSdJnAAS7RQSHzePa4Ebn0wHQYDVR0OBBYEFHoTTgB0W8Z4Y2QnwS/ioFu8ecV7MA4GA1UdDwEB/wQEAwIBBjASBgNVHRMBAf8ECDAGAQH/AgEAMBEGA1UdIAQKMAgwBgYEVR0gADBYBgNVHR8EUTBPME2gS6BJhkdodHRwOi8vY3JsLnVzZXJ0cnVzdC5jb20vVVROLVVTRVJGaXJzdC1DbGllbnRBdXRoZW50aWNhdGlvbmFuZEVtYWlsLmNybDB0BggrBgEFBQcBAQRoMGYwPQYIKwYBBQUHMAKGMWh0dHA6Ly9jcnQudXNlcnRydXN0LmNvbS9VVE5BZGRUcnVzdENsaWVudF9DQS5jcnQwJQYIKwYBBQUHMAGGGWh0dHA6Ly9vY3NwLnVzZXJ0cnVzdC5jb20wDQYJKoZIhvcNAQEFBQADggEBAIXWvnhXVW0zf0RS/kLVBqgBA4CK+w2y/Uq/9q9BSfUbWsXSrRtzbj7pJnzmTJjBMCjfy/tCPKElPgp11tA9OYZm0aGbtU2bb68obB2v5ep0WqjascDxdXovnrqTecr+4pEeVnSy+I3T4ENyG+2P/WA5IEf7i686ZUg8mD2lJb+972DgSeUWyOs/Q4Pw4O4NwdPNM1+b0L1garM7/vrUyTo8H+2b/5tJM75CKTmD7jNpLoKdRU2oadqAGx490hpdfEeZpZsIbRKZhtZdVwcbpzC+S0lEuJB+ytF5OOu0M/qgOl0mWJ5hVRi0IdWZ1eBDQEIwvuql55TSsP7zdfl/buc=</xd:EncapsulatedX509Certificate>
            <xd:EncapsulatedX509Certificate>MIIEnTCCA4WgAwIBAgIQND3pK6wnNP+PyzSU+8xwVDANBgkqhkiG9w0BAQUFADBvMQswCQYDVQQGEwJTRTEUMBIGA1UEChMLQWRkVHJ1c3QgQUIxJjAkBgNVBAsTHUFkZFRydXN0IEV4dGVybmFsIFRUUCBOZXR3b3JrMSIwIAYDVQQDExlBZGRUcnVzdCBFeHRlcm5hbCBDQSBSb290MB4XDTA1MDYwNzA4MDkxMFoXDTIwMDUzMDEwNDgzOFowga4xCzAJBgNVBAYTAlVTMQswCQYDVQQIEwJVVDEXMBUGA1UEBxMOU2FsdCBMYWtlIENpdHkxHjAcBgNVBAoTFVRoZSBVU0VSVFJVU1QgTmV0d29yazEhMB8GA1UECxMYaHR0cDovL3d3dy51c2VydHJ1c3QuY29tMTYwNAYDVQQDEy1VVE4tVVNFUkZpcnN0LUNsaWVudCBBdXRoZW50aWNhdGlvbiBhbmQgRW1haWwwggEiMA0GCSqGSIb3DQEBAQUAA4IBDwAwggEKAoIBAQCyOYWk8n2rQTtiRjeuzcFgdbw5ZflKGkeiucxIzGqY1U01GbmkQuXOSeKKLx580jEHx060g2SdLinVomTEhb2FUTV5pE5okHsceqSSqBfymBXyk8zJpDKVuwxPML2YoAuL5W4bokb6eLyib6tZXqUvz8rabaov66yhs2qqty5nNYt54R5piOLmRs2gpeq+C852OnoOm+r82idbPXMfIuZIYcZM82mxqC4bttQxICy8goqOpA6l14lD/BZarx1x1xFZ2rqHDa/68+HC8KTFZ4zW1lQ63gqkugN3s2XI/R7TdGKqGMpokx6hhX71R2XL+E1XKHTSNP8wtu72YjAUjCzrAgMBAAGjgfQwgfEwHwYDVR0jBBgwFoAUrb2YejS0Jvf6xCZU7wO94CTLVBowHQYDVR0OBBYEFImCZ33EnSZwAEu0UEh83j2uBG59MA4GA1UdDwEB/wQEAwIBBjAPBgNVHRMBAf8EBTADAQH/MBEGA1UdIAQKMAgwBgYEVR0gADBEBgNVHR8EPTA7MDmgN6A1hjNodHRwOi8vY3JsLnVzZXJ0cnVzdC5jb20vQWRkVHJ1c3RFeHRlcm5hbENBUm9vdC5jcmwwNQYIKwYBBQUHAQEEKTAnMCUGCCsGAQUFBzABhhlodHRwOi8vb2NzcC51c2VydHJ1c3QuY29tMA0GCSqGSIb3DQEBBQUAA4IBAQABvJzjYyiw8zEBwt973WKgAZ0jMQ+cknNTUeofTPrWn8TKL2d+eDMPdBa5kYeR9Yom+mRwANge+QsEYlCHk4HU2vUj2zS7hVa0cDRueIM3HoUcxREVkl+HF72sav3xwtHMiV+xfPA+UfI183zsYJhrOivg79+zfYbrtRv1W+yifJgT1wBQudEtc94DeHThBYUxXsuauZ2UxrmUN3Vy3ET7Z+jw+iUeUqfaJelH4KDHPKBOsQo2+3dIn++Xivu0/uOUFKiDvFwtP9JgcWDuwnGCDOmINuPaILSjoGyqlku4gI51ykkH9jsUut/cBdmf2+Cy5k2geCbn5y1uf1/GHogV</xd:EncapsulatedX509Certificate>
            <xd:EncapsulatedX509Certificate>MIIENjCCAx6gAwIBAgIBATANBgkqhkiG9w0BAQUFADBvMQswCQYDVQQGEwJTRTEUMBIGA1UEChMLQWRkVHJ1c3QgQUIxJjAkBgNVBAsTHUFkZFRydXN0IEV4dGVybmFsIFRUUCBOZXR3b3JrMSIwIAYDVQQDExlBZGRUcnVzdCBFeHRlcm5hbCBDQSBSb290MB4XDTAwMDUzMDEwNDgzOFoXDTIwMDUzMDEwNDgzOFowbzELMAkGA1UEBhMCU0UxFDASBgNVBAoTC0FkZFRydXN0IEFCMSYwJAYDVQQLEx1BZGRUcnVzdCBFeHRlcm5hbCBUVFAgTmV0d29yazEiMCAGA1UEAxMZQWRkVHJ1c3QgRXh0ZXJuYWwgQ0EgUm9vdDCCASIwDQYJKoZIhvcNAQEBBQADggEPADCCAQoCggEBALf3GjPm8gAELTngTlvtH7xsD821+iO2zt6bETOXpClMfZOfvUq8k+0DGuOPz+VtUFrWlymUWoCwSXrbLpX9uMq/NzgtHj6RQa1wVsfwTz/oMp50ysiQVOnGXw94nZpAPA6sYapeFI+eh6FqUNzXmk6vBbOmcZSccbNQYArHE504B4YCqOmoaSYYkKtMsE8jqzpPhNjfzp/haW+710LXa0Tkx63ubUFfclpxCDezeWWkWaCUN/cALw3CknLa0Dhy2xSoRcRdKn23tNbE7qzNE0S3ySvdQwAl+mG5aWpYIxG3pzOPVnVZ9c0p10a3CitlttNCbxWyuHv77+ldU9U0WicCAwEAAaOB3DCB2TAdBgNVHQ4EFgQUrb2YejS0Jvf6xCZU7wO94CTLVBowCwYDVR0PBAQDAgEGMA8GA1UdEwEB/wQFMAMBAf8wgZkGA1UdIwSBkTCBjoAUrb2YejS0Jvf6xCZU7wO94CTLVBqhc6RxMG8xCzAJBgNVBAYTAlNFMRQwEgYDVQQKEwtBZGRUcnVzdCBBQjEmMCQGA1UECxMdQWRkVHJ1c3QgRXh0ZXJuYWwgVFRQIE5ldHdvcmsxIjAgBgNVBAMTGUFkZFRydXN0IEV4dGVybmFsIENBIFJvb3SCAQEwDQYJKoZIhvcNAQEFBQADggEBALCb4IUlwtYj4g+WBpKdQZic2YR5gdkeWxQHIzZlj7DYd7usQWxHYINRsPkyPef89iYTx4AWpb9a/IfPeHmJIZriTAcKhjW88t5RxNKWt9x+Tu5w/Rw56wwCURQtjr0W4MHfRnXnJK3s9EK0hZNwEGe6nQY1ShjTK3rMUUKhemPR5ruhxSvCNr4TDea9Y355e6cJDUCrat2PisP29owaQgVR1EX1n6diIWgVIEM8med8vSTYqZEXc4g/VhsxOBi0cQ+azcgOno4uG+GMmIPLHzHxREzGBHNJdmAPx/i9F4BrLunMTA5amnkPIAou1Z5jJh5VkpTYghdae9C8x49OhgQ=</xd:EncapsulatedX509Certificate>
          </xd:CertificateValues>
        </xd:UnsignedSignatureProperties>
      </xd:UnsignedProperties>
    </xd:Qualifying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1469</Words>
  <Application>Microsoft Office PowerPoint</Application>
  <PresentationFormat>Произвольный</PresentationFormat>
  <Paragraphs>183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10 ШАГОВ СОБСТВЕННИКОВ МКД К ПРОВЕДЕНИЮ КАПИТАЛЬНОГО РЕМОНТА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ШАГОВ СОБСТВЕННИКОВ МКД К ПРОВЕДЕНИЮ КАПИТАЛЬНОГО РЕМОНТА</dc:title>
  <dc:creator>Арсений_М</dc:creator>
  <cp:lastModifiedBy>Шелковская</cp:lastModifiedBy>
  <cp:revision>11</cp:revision>
  <cp:lastPrinted>2014-08-05T13:36:40Z</cp:lastPrinted>
  <dcterms:created xsi:type="dcterms:W3CDTF">2014-07-04T06:08:24Z</dcterms:created>
  <dcterms:modified xsi:type="dcterms:W3CDTF">2014-12-09T10:57:39Z</dcterms:modified>
</cp:coreProperties>
</file>