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1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58" r:id="rId14"/>
    <p:sldId id="280" r:id="rId15"/>
    <p:sldId id="281" r:id="rId16"/>
    <p:sldId id="282" r:id="rId17"/>
    <p:sldId id="261" r:id="rId18"/>
    <p:sldId id="259" r:id="rId19"/>
    <p:sldId id="260" r:id="rId20"/>
    <p:sldId id="279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8" r:id="rId36"/>
    <p:sldId id="277" r:id="rId37"/>
  </p:sldIdLst>
  <p:sldSz cx="12192000" cy="6858000"/>
  <p:notesSz cx="6724650" cy="97742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2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937795898568956"/>
          <c:y val="0.26277373327117715"/>
          <c:w val="0.70487106017191981"/>
          <c:h val="0.66788321167883336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Калининград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90,3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86,6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Грузооборот автотранспорта</c:v>
                </c:pt>
                <c:pt idx="1">
                  <c:v>Объем работ по виду деятельности "Строительство"</c:v>
                </c:pt>
                <c:pt idx="2">
                  <c:v>Введено в действие жилых домов</c:v>
                </c:pt>
                <c:pt idx="3">
                  <c:v>Оборот розничной торговли </c:v>
                </c:pt>
                <c:pt idx="4">
                  <c:v>Оборот общественного питания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90.3</c:v>
                </c:pt>
                <c:pt idx="1">
                  <c:v>86.6</c:v>
                </c:pt>
                <c:pt idx="2" formatCode="0.0">
                  <c:v>65.7</c:v>
                </c:pt>
                <c:pt idx="3" formatCode="0.0">
                  <c:v>103.7</c:v>
                </c:pt>
                <c:pt idx="4">
                  <c:v>104.7</c:v>
                </c:pt>
              </c:numCache>
            </c:numRef>
          </c:val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В целом по области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91,9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116,3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Грузооборот автотранспорта</c:v>
                </c:pt>
                <c:pt idx="1">
                  <c:v>Объем работ по виду деятельности "Строительство"</c:v>
                </c:pt>
                <c:pt idx="2">
                  <c:v>Введено в действие жилых домов</c:v>
                </c:pt>
                <c:pt idx="3">
                  <c:v>Оборот розничной торговли </c:v>
                </c:pt>
                <c:pt idx="4">
                  <c:v>Оборот общественного питания</c:v>
                </c:pt>
              </c:strCache>
            </c:strRef>
          </c:cat>
          <c:val>
            <c:numRef>
              <c:f>Sheet1!$C$2:$C$6</c:f>
              <c:numCache>
                <c:formatCode>#,##0.0</c:formatCode>
                <c:ptCount val="5"/>
                <c:pt idx="0">
                  <c:v>91.9</c:v>
                </c:pt>
                <c:pt idx="1">
                  <c:v>116.3</c:v>
                </c:pt>
                <c:pt idx="2" formatCode="0.0">
                  <c:v>71.7</c:v>
                </c:pt>
                <c:pt idx="3">
                  <c:v>104.3</c:v>
                </c:pt>
                <c:pt idx="4">
                  <c:v>105.9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3425512"/>
        <c:axId val="59494560"/>
      </c:barChart>
      <c:catAx>
        <c:axId val="2034255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494560"/>
        <c:crossesAt val="50"/>
        <c:auto val="1"/>
        <c:lblAlgn val="ctr"/>
        <c:lblOffset val="100"/>
        <c:tickLblSkip val="1"/>
        <c:tickMarkSkip val="1"/>
        <c:noMultiLvlLbl val="0"/>
      </c:catAx>
      <c:valAx>
        <c:axId val="59494560"/>
        <c:scaling>
          <c:orientation val="minMax"/>
          <c:max val="125"/>
          <c:min val="50"/>
        </c:scaling>
        <c:delete val="0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425512"/>
        <c:crosses val="autoZero"/>
        <c:crossBetween val="between"/>
        <c:majorUnit val="25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2018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1"/>
            <c:bubble3D val="0"/>
            <c:explosion val="9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Непрограммые расходы</c:v>
                </c:pt>
                <c:pt idx="2">
                  <c:v>Условно-утвержденные расходы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9245.16</c:v>
                </c:pt>
                <c:pt idx="1">
                  <c:v>1684.13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2019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30670430902019E-2"/>
          <c:y val="0.2655300896226192"/>
          <c:w val="0.83391693685348156"/>
          <c:h val="0.631236918881496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Pt>
            <c:idx val="0"/>
            <c:bubble3D val="0"/>
            <c:explosion val="4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1"/>
            <c:bubble3D val="0"/>
            <c:explosion val="7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Непрограммые расходы</c:v>
                </c:pt>
                <c:pt idx="2">
                  <c:v>Условно-утвержденные расходы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 formatCode="General">
                  <c:v>8931.77</c:v>
                </c:pt>
                <c:pt idx="1">
                  <c:v>1671.33341</c:v>
                </c:pt>
                <c:pt idx="2" formatCode="General">
                  <c:v>754.89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2020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Lbls>
            <c:dLbl>
              <c:idx val="1"/>
              <c:layout>
                <c:manualLayout>
                  <c:x val="-2.4949699589938527E-3"/>
                  <c:y val="-2.9206030920573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5017300556263359E-4"/>
                  <c:y val="-4.4282648451167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Непрограммые расходы</c:v>
                </c:pt>
                <c:pt idx="2">
                  <c:v>Условно-утвержденные расходы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8382.67</c:v>
                </c:pt>
                <c:pt idx="1">
                  <c:v>1728.7</c:v>
                </c:pt>
                <c:pt idx="2">
                  <c:v>1741.42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502285272197239E-2"/>
          <c:y val="0.10631924295229787"/>
          <c:w val="0.94609497240116613"/>
          <c:h val="0.712807677343065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2"/>
            <c:bubble3D val="0"/>
            <c:explosion val="11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4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5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6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Lbls>
            <c:dLbl>
              <c:idx val="0"/>
              <c:layout>
                <c:manualLayout>
                  <c:x val="5.561974470245287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73003262120935"/>
                      <c:h val="0.158957559170930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6878076449403454E-2"/>
                  <c:y val="6.82580707218665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71572448481410833"/>
                  <c:y val="4.17977638570801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661378364160221E-2"/>
                  <c:y val="-0.139623083431621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092792023143976E-3"/>
                  <c:y val="2.63331272069489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2566553612614398"/>
                  <c:y val="1.85024289447829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6"/>
                <c:pt idx="0">
                  <c:v>Национальная безопасность, правоохранительная деятельность</c:v>
                </c:pt>
                <c:pt idx="1">
                  <c:v>Общегосударственные вопросы</c:v>
                </c:pt>
                <c:pt idx="2">
                  <c:v>Социальная сфера (соц. политика, культура, образование, спорт)</c:v>
                </c:pt>
                <c:pt idx="3">
                  <c:v>Жилищно-коммунальное хозяйство</c:v>
                </c:pt>
                <c:pt idx="4">
                  <c:v>Национальная экономика</c:v>
                </c:pt>
                <c:pt idx="5">
                  <c:v>Муниципальный долг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6"/>
                <c:pt idx="0">
                  <c:v>67031.600000000006</c:v>
                </c:pt>
                <c:pt idx="1">
                  <c:v>694903.02</c:v>
                </c:pt>
                <c:pt idx="2">
                  <c:v>6717180.0100000007</c:v>
                </c:pt>
                <c:pt idx="3">
                  <c:v>1081298.5</c:v>
                </c:pt>
                <c:pt idx="4">
                  <c:v>1967968.9</c:v>
                </c:pt>
                <c:pt idx="5">
                  <c:v>381384.6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6443.5000000000009</c:v>
                </c:pt>
                <c:pt idx="1">
                  <c:v>2157.6</c:v>
                </c:pt>
                <c:pt idx="2">
                  <c:v>3083.9</c:v>
                </c:pt>
                <c:pt idx="3">
                  <c:v>727.6</c:v>
                </c:pt>
                <c:pt idx="4">
                  <c:v>422.3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6717.1</c:v>
                </c:pt>
                <c:pt idx="1">
                  <c:v>1081.3</c:v>
                </c:pt>
                <c:pt idx="2">
                  <c:v>1967.2</c:v>
                </c:pt>
                <c:pt idx="3">
                  <c:v>694.9</c:v>
                </c:pt>
                <c:pt idx="4">
                  <c:v>381.4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6518.2</c:v>
                </c:pt>
                <c:pt idx="1">
                  <c:v>1155.3</c:v>
                </c:pt>
                <c:pt idx="2">
                  <c:v>1781.3</c:v>
                </c:pt>
                <c:pt idx="3">
                  <c:v>713.3</c:v>
                </c:pt>
                <c:pt idx="4">
                  <c:v>347.2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ЖКХ</c:v>
                </c:pt>
                <c:pt idx="2">
                  <c:v>Национальная экономика</c:v>
                </c:pt>
                <c:pt idx="3">
                  <c:v>Общегос. вопросы</c:v>
                </c:pt>
                <c:pt idx="4">
                  <c:v>Обслуживание муниц.долга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6133.1</c:v>
                </c:pt>
                <c:pt idx="1">
                  <c:v>1134.0999999999999</c:v>
                </c:pt>
                <c:pt idx="2">
                  <c:v>1665.4</c:v>
                </c:pt>
                <c:pt idx="3">
                  <c:v>734.4</c:v>
                </c:pt>
                <c:pt idx="4">
                  <c:v>352.5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8167272"/>
        <c:axId val="240751712"/>
        <c:axId val="0"/>
      </c:bar3DChart>
      <c:catAx>
        <c:axId val="238167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51712"/>
        <c:crosses val="autoZero"/>
        <c:auto val="1"/>
        <c:lblAlgn val="ctr"/>
        <c:lblOffset val="100"/>
        <c:noMultiLvlLbl val="0"/>
      </c:catAx>
      <c:valAx>
        <c:axId val="240751712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167272"/>
        <c:crosses val="autoZero"/>
        <c:crossBetween val="between"/>
        <c:minorUnit val="5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rgbClr val="002060"/>
          </a:solidFill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Социальная сфера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6443.5</c:v>
                </c:pt>
                <c:pt idx="1">
                  <c:v>6717.1</c:v>
                </c:pt>
                <c:pt idx="2">
                  <c:v>6518.2</c:v>
                </c:pt>
                <c:pt idx="3">
                  <c:v>6133.1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ЖКХ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2157.6</c:v>
                </c:pt>
                <c:pt idx="1">
                  <c:v>1081.3</c:v>
                </c:pt>
                <c:pt idx="2">
                  <c:v>1155.3</c:v>
                </c:pt>
                <c:pt idx="3">
                  <c:v>1134.0999999999999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3083.9</c:v>
                </c:pt>
                <c:pt idx="1">
                  <c:v>1967.2</c:v>
                </c:pt>
                <c:pt idx="2">
                  <c:v>1781.3</c:v>
                </c:pt>
                <c:pt idx="3">
                  <c:v>1665.4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Общегос. вопросы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727.6</c:v>
                </c:pt>
                <c:pt idx="1">
                  <c:v>694.9</c:v>
                </c:pt>
                <c:pt idx="2">
                  <c:v>713.3</c:v>
                </c:pt>
                <c:pt idx="3">
                  <c:v>734.4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Обслуживание муниц.долга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422.3</c:v>
                </c:pt>
                <c:pt idx="1">
                  <c:v>381.4</c:v>
                </c:pt>
                <c:pt idx="2">
                  <c:v>347.2</c:v>
                </c:pt>
                <c:pt idx="3">
                  <c:v>352.5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40752496"/>
        <c:axId val="240752888"/>
      </c:barChart>
      <c:catAx>
        <c:axId val="24075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52888"/>
        <c:crosses val="autoZero"/>
        <c:auto val="1"/>
        <c:lblAlgn val="ctr"/>
        <c:lblOffset val="100"/>
        <c:noMultiLvlLbl val="0"/>
      </c:catAx>
      <c:valAx>
        <c:axId val="240752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5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 w="12706">
          <a:solidFill>
            <a:srgbClr val="969696"/>
          </a:solidFill>
          <a:prstDash val="solid"/>
        </a:ln>
      </c:spPr>
    </c:sideWall>
    <c:backWall>
      <c:thickness val="0"/>
      <c:spPr>
        <a:noFill/>
        <a:ln w="12706">
          <a:solidFill>
            <a:srgbClr val="969696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35666261376425079"/>
          <c:y val="7.2296045462448513E-2"/>
          <c:w val="0.64333721745858075"/>
          <c:h val="0.615686773024852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Добыча полезных ископаемых</c:v>
                </c:pt>
              </c:strCache>
            </c:strRef>
          </c:tx>
          <c:spPr>
            <a:ln w="25413">
              <a:solidFill>
                <a:schemeClr val="accent1">
                  <a:lumMod val="50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534775999766499E-2"/>
                  <c:y val="-1.2253665148434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7030079999281528E-3"/>
                  <c:y val="-1.9605864237494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8 мес. 2016</c:v>
                </c:pt>
                <c:pt idx="1">
                  <c:v>8 мес. 2017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92.3</c:v>
                </c:pt>
                <c:pt idx="1">
                  <c:v>99.5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Обрабатывающие производства</c:v>
                </c:pt>
              </c:strCache>
            </c:strRef>
          </c:tx>
          <c:spPr>
            <a:ln w="25413">
              <a:solidFill>
                <a:srgbClr val="8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7030079999281528E-3"/>
                  <c:y val="-1.2253665148434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5545119998923346E-3"/>
                  <c:y val="-1.2253665148434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8 мес. 2016</c:v>
                </c:pt>
                <c:pt idx="1">
                  <c:v>8 мес. 2017</c:v>
                </c:pt>
              </c:strCache>
            </c:strRef>
          </c:cat>
          <c:val>
            <c:numRef>
              <c:f>Sheet1!$B$3:$C$3</c:f>
              <c:numCache>
                <c:formatCode>0.0</c:formatCode>
                <c:ptCount val="2"/>
                <c:pt idx="0">
                  <c:v>114</c:v>
                </c:pt>
                <c:pt idx="1">
                  <c:v>113.9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Обеспечение электрической энергией, газом и паром, кондиционирование воздуха</c:v>
                </c:pt>
              </c:strCache>
            </c:strRef>
          </c:tx>
          <c:spPr>
            <a:ln w="25413">
              <a:solidFill>
                <a:schemeClr val="accent3">
                  <a:lumMod val="50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257519999820379E-2"/>
                  <c:y val="-7.3521990890606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257519999820379E-2"/>
                  <c:y val="-7.3521990890606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8 мес. 2016</c:v>
                </c:pt>
                <c:pt idx="1">
                  <c:v>8 мес. 2017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118.2</c:v>
                </c:pt>
                <c:pt idx="1">
                  <c:v>114.8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6132992"/>
        <c:axId val="205326304"/>
        <c:axId val="0"/>
      </c:bar3DChart>
      <c:catAx>
        <c:axId val="236132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05326304"/>
        <c:crosses val="autoZero"/>
        <c:auto val="1"/>
        <c:lblAlgn val="ctr"/>
        <c:lblOffset val="100"/>
        <c:noMultiLvlLbl val="0"/>
      </c:catAx>
      <c:valAx>
        <c:axId val="205326304"/>
        <c:scaling>
          <c:orientation val="minMax"/>
          <c:min val="50"/>
        </c:scaling>
        <c:delete val="0"/>
        <c:axPos val="l"/>
        <c:majorGridlines>
          <c:spPr>
            <a:ln w="12706">
              <a:solidFill>
                <a:srgbClr val="969696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361329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7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</c:dTable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5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96428174647261"/>
          <c:y val="2.8185281496242037E-2"/>
          <c:w val="0.78817822325297193"/>
          <c:h val="0.630253680108260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1.0288208717549902E-2"/>
                  <c:y val="-8.8052843074836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167185127578445E-2"/>
                  <c:y val="-6.61761463389089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046161537606933E-2"/>
                  <c:y val="-6.61761463389089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515905640114063E-2"/>
                  <c:y val="-5.460561311251306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697441025071289E-3"/>
                  <c:y val="-5.4605613112472951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6.5084034076658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4697441025071289E-3"/>
                  <c:y val="-2.24227528670530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4.320733734073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Sheet1!$A$1:$C$1</c:f>
              <c:strCache>
                <c:ptCount val="3"/>
                <c:pt idx="0">
                  <c:v>2015</c:v>
                </c:pt>
                <c:pt idx="1">
                  <c:v>2016</c:v>
                </c:pt>
                <c:pt idx="2">
                  <c:v>6 мес. 2017</c:v>
                </c:pt>
              </c:strCache>
            </c:strRef>
          </c:cat>
          <c:val>
            <c:numRef>
              <c:f>Sheet1!$A$2:$C$2</c:f>
              <c:numCache>
                <c:formatCode>#,##0.0</c:formatCode>
                <c:ptCount val="3"/>
                <c:pt idx="0">
                  <c:v>37722.400000000001</c:v>
                </c:pt>
                <c:pt idx="1">
                  <c:v>46917.599999999999</c:v>
                </c:pt>
                <c:pt idx="2">
                  <c:v>23192.799999999999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36260608"/>
        <c:axId val="236351680"/>
        <c:axId val="0"/>
      </c:bar3DChart>
      <c:catAx>
        <c:axId val="23626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prstClr val="black"/>
            </a:solidFill>
          </a:ln>
        </c:spPr>
        <c:txPr>
          <a:bodyPr rot="0" vert="horz"/>
          <a:lstStyle/>
          <a:p>
            <a:pPr>
              <a:defRPr b="1"/>
            </a:pPr>
            <a:endParaRPr lang="ru-RU"/>
          </a:p>
        </c:txPr>
        <c:crossAx val="236351680"/>
        <c:crosses val="autoZero"/>
        <c:auto val="1"/>
        <c:lblAlgn val="ctr"/>
        <c:lblOffset val="100"/>
        <c:noMultiLvlLbl val="0"/>
      </c:catAx>
      <c:valAx>
        <c:axId val="236351680"/>
        <c:scaling>
          <c:orientation val="minMax"/>
          <c:max val="85000"/>
          <c:min val="1000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 rot="0" vert="horz"/>
          <a:lstStyle/>
          <a:p>
            <a:pPr>
              <a:defRPr b="1"/>
            </a:pPr>
            <a:endParaRPr lang="ru-RU"/>
          </a:p>
        </c:txPr>
        <c:crossAx val="236260608"/>
        <c:crosses val="autoZero"/>
        <c:crossBetween val="between"/>
        <c:majorUnit val="10000"/>
        <c:minorUnit val="1000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2000" dirty="0"/>
              <a:t>Динамика ввода в действие жилых </a:t>
            </a:r>
            <a:r>
              <a:rPr lang="ru-RU" sz="2000" dirty="0" smtClean="0"/>
              <a:t>домов, </a:t>
            </a:r>
            <a:r>
              <a:rPr lang="ru-RU" sz="2000" dirty="0"/>
              <a:t>тыс. кв. м</a:t>
            </a:r>
          </a:p>
        </c:rich>
      </c:tx>
      <c:layout>
        <c:manualLayout>
          <c:xMode val="edge"/>
          <c:yMode val="edge"/>
          <c:x val="0.14201914354249526"/>
          <c:y val="0"/>
        </c:manualLayout>
      </c:layout>
      <c:overlay val="0"/>
      <c:spPr>
        <a:noFill/>
        <a:ln w="25363">
          <a:noFill/>
        </a:ln>
      </c:spPr>
    </c:title>
    <c:autoTitleDeleted val="0"/>
    <c:view3D>
      <c:rotX val="0"/>
      <c:rotY val="0"/>
      <c:rAngAx val="0"/>
    </c:view3D>
    <c:floor>
      <c:thickness val="0"/>
    </c:floor>
    <c:sideWall>
      <c:thickness val="0"/>
      <c:spPr>
        <a:noFill/>
        <a:ln w="12682">
          <a:solidFill>
            <a:srgbClr val="808080"/>
          </a:solidFill>
          <a:prstDash val="solid"/>
        </a:ln>
      </c:spPr>
    </c:sideWall>
    <c:backWall>
      <c:thickness val="0"/>
      <c:spPr>
        <a:noFill/>
        <a:ln w="12682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9796914514088514E-2"/>
          <c:y val="1.6788011837514279E-2"/>
          <c:w val="0.83524027459954275"/>
          <c:h val="0.92191783720388965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2012</c:v>
                </c:pt>
              </c:strCache>
            </c:strRef>
          </c:tx>
          <c:spPr>
            <a:ln w="25363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I-VIII</c:v>
                </c:pt>
              </c:strCache>
            </c:strRef>
          </c:cat>
          <c:val>
            <c:numRef>
              <c:f>Sheet1!$B$2:$B$2</c:f>
              <c:numCache>
                <c:formatCode>0.0</c:formatCode>
                <c:ptCount val="1"/>
                <c:pt idx="0">
                  <c:v>186.1</c:v>
                </c:pt>
              </c:numCache>
            </c:numRef>
          </c:val>
        </c:ser>
        <c:ser>
          <c:idx val="5"/>
          <c:order val="1"/>
          <c:tx>
            <c:strRef>
              <c:f>Sheet1!$A$3</c:f>
              <c:strCache>
                <c:ptCount val="1"/>
                <c:pt idx="0">
                  <c:v>2013</c:v>
                </c:pt>
              </c:strCache>
            </c:strRef>
          </c:tx>
          <c:spPr>
            <a:ln w="25363">
              <a:solidFill>
                <a:srgbClr val="FF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I-VIII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198.5</c:v>
                </c:pt>
              </c:numCache>
            </c:numRef>
          </c:val>
        </c:ser>
        <c:ser>
          <c:idx val="6"/>
          <c:order val="2"/>
          <c:tx>
            <c:strRef>
              <c:f>Sheet1!$A$4</c:f>
              <c:strCache>
                <c:ptCount val="1"/>
                <c:pt idx="0">
                  <c:v>2014</c:v>
                </c:pt>
              </c:strCache>
            </c:strRef>
          </c:tx>
          <c:spPr>
            <a:ln w="25363">
              <a:solidFill>
                <a:srgbClr val="00CC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I-VIII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262</c:v>
                </c:pt>
              </c:numCache>
            </c:numRef>
          </c:val>
        </c:ser>
        <c:ser>
          <c:idx val="7"/>
          <c:order val="3"/>
          <c:tx>
            <c:strRef>
              <c:f>Sheet1!$A$5</c:f>
              <c:strCache>
                <c:ptCount val="1"/>
                <c:pt idx="0">
                  <c:v>2015</c:v>
                </c:pt>
              </c:strCache>
            </c:strRef>
          </c:tx>
          <c:spPr>
            <a:ln w="25363">
              <a:solidFill>
                <a:srgbClr val="0000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I-VIII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364.2</c:v>
                </c:pt>
              </c:numCache>
            </c:numRef>
          </c:val>
        </c:ser>
        <c:ser>
          <c:idx val="0"/>
          <c:order val="4"/>
          <c:tx>
            <c:strRef>
              <c:f>Sheet1!$A$6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I-VIII</c:v>
                </c:pt>
              </c:strCache>
            </c:strRef>
          </c:cat>
          <c:val>
            <c:numRef>
              <c:f>Sheet1!$B$6:$B$6</c:f>
              <c:numCache>
                <c:formatCode>0.0</c:formatCode>
                <c:ptCount val="1"/>
                <c:pt idx="0">
                  <c:v>385.5</c:v>
                </c:pt>
              </c:numCache>
            </c:numRef>
          </c:val>
        </c:ser>
        <c:ser>
          <c:idx val="1"/>
          <c:order val="5"/>
          <c:tx>
            <c:strRef>
              <c:f>Sheet1!$A$7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I-VIII</c:v>
                </c:pt>
              </c:strCache>
            </c:strRef>
          </c:cat>
          <c:val>
            <c:numRef>
              <c:f>Sheet1!$B$7:$B$7</c:f>
              <c:numCache>
                <c:formatCode>General</c:formatCode>
                <c:ptCount val="1"/>
                <c:pt idx="0">
                  <c:v>253.4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5134816"/>
        <c:axId val="236715144"/>
        <c:axId val="0"/>
      </c:bar3DChart>
      <c:catAx>
        <c:axId val="2051348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6715144"/>
        <c:crosses val="autoZero"/>
        <c:auto val="1"/>
        <c:lblAlgn val="ctr"/>
        <c:lblOffset val="100"/>
        <c:noMultiLvlLbl val="0"/>
      </c:catAx>
      <c:valAx>
        <c:axId val="236715144"/>
        <c:scaling>
          <c:orientation val="minMax"/>
          <c:max val="650"/>
          <c:min val="0"/>
        </c:scaling>
        <c:delete val="0"/>
        <c:axPos val="l"/>
        <c:majorGridlines>
          <c:spPr>
            <a:ln w="12682">
              <a:solidFill>
                <a:srgbClr val="969696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12682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05134816"/>
        <c:crosses val="autoZero"/>
        <c:crossBetween val="between"/>
        <c:majorUnit val="100"/>
        <c:min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98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724771390732299"/>
          <c:y val="5.7272930322748945E-2"/>
          <c:w val="0.5608214849921016"/>
          <c:h val="0.75770925110132248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ln w="23128">
              <a:solidFill>
                <a:srgbClr val="8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4.1059660549263965E-2"/>
                  <c:y val="-5.8599575922885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6720527491364787E-2"/>
                  <c:y val="2.60492793954322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5003827292865441E-2"/>
                  <c:y val="4.9110306123293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6462482544602857E-2"/>
                  <c:y val="-8.37668296226049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3166003515139634E-2"/>
                  <c:y val="5.04369943649486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4087533964349557E-2"/>
                  <c:y val="-5.2808644676252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6573208277051995E-2"/>
                  <c:y val="-5.2893917118339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5409430669389956E-2"/>
                  <c:y val="3.9578055773060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9.2008782571456425E-3"/>
                  <c:y val="1.9886757821275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3128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8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Sheet1!$B$2:$M$2</c:f>
              <c:numCache>
                <c:formatCode>#,##0.0</c:formatCode>
                <c:ptCount val="12"/>
                <c:pt idx="0" formatCode="General">
                  <c:v>29529.3</c:v>
                </c:pt>
                <c:pt idx="1">
                  <c:v>28786</c:v>
                </c:pt>
                <c:pt idx="2">
                  <c:v>30485.7</c:v>
                </c:pt>
                <c:pt idx="3">
                  <c:v>32511.1</c:v>
                </c:pt>
                <c:pt idx="4">
                  <c:v>31956.7</c:v>
                </c:pt>
                <c:pt idx="5">
                  <c:v>32803.4</c:v>
                </c:pt>
                <c:pt idx="6">
                  <c:v>32395.3</c:v>
                </c:pt>
                <c:pt idx="7" formatCode="General">
                  <c:v>30069.200000000001</c:v>
                </c:pt>
                <c:pt idx="8" formatCode="0.0">
                  <c:v>31640.1</c:v>
                </c:pt>
                <c:pt idx="9" formatCode="General">
                  <c:v>33433.1</c:v>
                </c:pt>
                <c:pt idx="10" formatCode="General">
                  <c:v>32134.9</c:v>
                </c:pt>
                <c:pt idx="11" formatCode="General">
                  <c:v>32505.9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ln w="23128">
              <a:solidFill>
                <a:srgbClr val="339966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8000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7915900675646318E-2"/>
                  <c:y val="5.6018506698492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724185450558281E-2"/>
                  <c:y val="-5.75012232015465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89774569418115E-2"/>
                  <c:y val="3.53106872078319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0037411986530531E-3"/>
                  <c:y val="-5.185785883392502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4359380210533513E-3"/>
                  <c:y val="5.185785883392502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4087533964349536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3429448403434247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sz="1000">
                        <a:solidFill>
                          <a:srgbClr val="92D050"/>
                        </a:solidFill>
                      </a:rPr>
                      <a:t>34 216,1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 w="23128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92D05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Sheet1!$B$3:$M$3</c:f>
              <c:numCache>
                <c:formatCode>0.0</c:formatCode>
                <c:ptCount val="12"/>
                <c:pt idx="0" formatCode="General">
                  <c:v>29588.5</c:v>
                </c:pt>
                <c:pt idx="1">
                  <c:v>30881</c:v>
                </c:pt>
                <c:pt idx="2" formatCode="General">
                  <c:v>33152.6</c:v>
                </c:pt>
                <c:pt idx="3" formatCode="General">
                  <c:v>32803.5</c:v>
                </c:pt>
                <c:pt idx="4" formatCode="General">
                  <c:v>34768.6</c:v>
                </c:pt>
                <c:pt idx="5" formatCode="General">
                  <c:v>35326.6</c:v>
                </c:pt>
                <c:pt idx="6" formatCode="General">
                  <c:v>34434.800000000003</c:v>
                </c:pt>
                <c:pt idx="7" formatCode="General">
                  <c:v>32691.1</c:v>
                </c:pt>
                <c:pt idx="8" formatCode="General">
                  <c:v>33682.699999999997</c:v>
                </c:pt>
                <c:pt idx="9" formatCode="General">
                  <c:v>34709.1</c:v>
                </c:pt>
                <c:pt idx="10" formatCode="General">
                  <c:v>33674.199999999997</c:v>
                </c:pt>
                <c:pt idx="11" formatCode="General">
                  <c:v>34255.5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-6.0786671626867871E-2"/>
                  <c:y val="3.0715811427491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153105500772915E-2"/>
                  <c:y val="-3.5835113332072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7174431823816474E-2"/>
                  <c:y val="-4.7395301632842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092591589573804E-2"/>
                  <c:y val="-2.7729548257274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1293887784793675E-2"/>
                  <c:y val="-3.3258010338735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1299254526091589E-3"/>
                  <c:y val="-3.8781163434903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1299254526091589E-3"/>
                  <c:y val="1.1080332409972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32529.7</c:v>
                </c:pt>
                <c:pt idx="1">
                  <c:v>33091.699999999997</c:v>
                </c:pt>
                <c:pt idx="2">
                  <c:v>34413.300000000003</c:v>
                </c:pt>
                <c:pt idx="3">
                  <c:v>35312.800000000003</c:v>
                </c:pt>
                <c:pt idx="4">
                  <c:v>36017.300000000003</c:v>
                </c:pt>
                <c:pt idx="5">
                  <c:v>36140.699999999997</c:v>
                </c:pt>
                <c:pt idx="6">
                  <c:v>35236</c:v>
                </c:pt>
                <c:pt idx="7">
                  <c:v>35043.1</c:v>
                </c:pt>
                <c:pt idx="8">
                  <c:v>35603.699999999997</c:v>
                </c:pt>
                <c:pt idx="9">
                  <c:v>34910.6</c:v>
                </c:pt>
                <c:pt idx="10">
                  <c:v>36600</c:v>
                </c:pt>
                <c:pt idx="11">
                  <c:v>36016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-8.7326943556975498E-2"/>
                  <c:y val="-2.7700831024930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8807241746538872E-2"/>
                  <c:y val="-4.4321329639889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7326943556975511E-2"/>
                  <c:y val="-5.54016620498614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09371671991480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909478168264071E-2"/>
                  <c:y val="2.7700831024930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янв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Sheet1!$B$5:$M$5</c:f>
              <c:numCache>
                <c:formatCode>General</c:formatCode>
                <c:ptCount val="12"/>
                <c:pt idx="0">
                  <c:v>33064.9</c:v>
                </c:pt>
                <c:pt idx="1">
                  <c:v>34552.9</c:v>
                </c:pt>
                <c:pt idx="2">
                  <c:v>36506.1</c:v>
                </c:pt>
                <c:pt idx="3">
                  <c:v>37998.9</c:v>
                </c:pt>
                <c:pt idx="4">
                  <c:v>38385.9</c:v>
                </c:pt>
                <c:pt idx="5">
                  <c:v>40927.5</c:v>
                </c:pt>
                <c:pt idx="6">
                  <c:v>37691.800000000003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645160"/>
        <c:axId val="100645552"/>
      </c:lineChart>
      <c:catAx>
        <c:axId val="100645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91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0645552"/>
        <c:crossesAt val="2000"/>
        <c:auto val="1"/>
        <c:lblAlgn val="ctr"/>
        <c:lblOffset val="100"/>
        <c:tickLblSkip val="1"/>
        <c:tickMarkSkip val="1"/>
        <c:noMultiLvlLbl val="0"/>
      </c:catAx>
      <c:valAx>
        <c:axId val="100645552"/>
        <c:scaling>
          <c:orientation val="minMax"/>
          <c:max val="41000"/>
          <c:min val="25000"/>
        </c:scaling>
        <c:delete val="0"/>
        <c:axPos val="l"/>
        <c:majorGridlines>
          <c:spPr>
            <a:ln w="289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63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руб.</a:t>
                </a:r>
              </a:p>
            </c:rich>
          </c:tx>
          <c:layout>
            <c:manualLayout>
              <c:xMode val="edge"/>
              <c:yMode val="edge"/>
              <c:x val="1.1058454464664939E-2"/>
              <c:y val="0.36563866254234301"/>
            </c:manualLayout>
          </c:layout>
          <c:overlay val="0"/>
          <c:spPr>
            <a:noFill/>
            <a:ln w="23128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289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00645160"/>
        <c:crosses val="autoZero"/>
        <c:crossBetween val="between"/>
        <c:majorUnit val="2000"/>
      </c:valAx>
      <c:spPr>
        <a:noFill/>
        <a:ln w="11564">
          <a:solidFill>
            <a:srgbClr val="C0C0C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709821070368295"/>
          <c:y val="6.7065657980202573E-2"/>
          <c:w val="7.373123625989747E-2"/>
          <c:h val="0.1486940290491299"/>
        </c:manualLayout>
      </c:layout>
      <c:overlay val="0"/>
      <c:spPr>
        <a:noFill/>
        <a:ln w="23128">
          <a:noFill/>
        </a:ln>
      </c:spPr>
      <c:txPr>
        <a:bodyPr/>
        <a:lstStyle/>
        <a:p>
          <a:pPr>
            <a:defRPr sz="9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13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ru-RU" altLang="ru-RU" sz="1600" b="1" i="1" kern="1200" cap="all" dirty="0">
                <a:solidFill>
                  <a:schemeClr val="tx1"/>
                </a:solidFill>
                <a:latin typeface="Arial Cyr"/>
                <a:ea typeface="Arial Cyr"/>
                <a:cs typeface="Arial Cyr"/>
              </a:defRPr>
            </a:pPr>
            <a:r>
              <a:rPr lang="ru-RU" altLang="ru-RU" sz="1600" b="1" i="1" kern="1200" cap="all" dirty="0" smtClean="0">
                <a:solidFill>
                  <a:schemeClr val="tx1"/>
                </a:solidFill>
                <a:latin typeface="Arial Cyr"/>
                <a:ea typeface="Arial Cyr"/>
                <a:cs typeface="Arial Cyr"/>
              </a:rPr>
              <a:t>ЦЕЛЕВОЙ </a:t>
            </a:r>
            <a:r>
              <a:rPr lang="ru-RU" altLang="ru-RU" sz="1600" b="1" i="1" kern="1200" cap="all" dirty="0">
                <a:solidFill>
                  <a:schemeClr val="tx1"/>
                </a:solidFill>
                <a:latin typeface="Arial Cyr"/>
                <a:ea typeface="Arial Cyr"/>
                <a:cs typeface="Arial Cyr"/>
              </a:rPr>
              <a:t>вариант</a:t>
            </a:r>
          </a:p>
        </c:rich>
      </c:tx>
      <c:layout>
        <c:manualLayout>
          <c:xMode val="edge"/>
          <c:yMode val="edge"/>
          <c:x val="1.2271201755518279E-2"/>
          <c:y val="2.272508653847485E-2"/>
        </c:manualLayout>
      </c:layout>
      <c:overlay val="0"/>
      <c:spPr>
        <a:noFill/>
        <a:ln w="4468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624861236607719"/>
          <c:y val="8.8136028378806894E-2"/>
          <c:w val="0.82659907060797788"/>
          <c:h val="0.6480938416422287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Калининград</c:v>
                </c:pt>
              </c:strCache>
            </c:strRef>
          </c:tx>
          <c:spPr>
            <a:solidFill>
              <a:schemeClr val="accent2"/>
            </a:solidFill>
            <a:ln w="22342">
              <a:noFill/>
              <a:prstDash val="solid"/>
            </a:ln>
          </c:spPr>
          <c:invertIfNegative val="0"/>
          <c:dLbls>
            <c:spPr>
              <a:noFill/>
              <a:ln w="44684">
                <a:noFill/>
              </a:ln>
            </c:spPr>
            <c:txPr>
              <a:bodyPr/>
              <a:lstStyle/>
              <a:p>
                <a:pPr>
                  <a:defRPr sz="1407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#,##0.0</c:formatCode>
                <c:ptCount val="6"/>
                <c:pt idx="0">
                  <c:v>34142</c:v>
                </c:pt>
                <c:pt idx="1">
                  <c:v>36016</c:v>
                </c:pt>
                <c:pt idx="2" formatCode="0.0">
                  <c:v>38351.800000000003</c:v>
                </c:pt>
                <c:pt idx="3" formatCode="0.0">
                  <c:v>41119.9</c:v>
                </c:pt>
                <c:pt idx="4" formatCode="0.0">
                  <c:v>43119.3</c:v>
                </c:pt>
                <c:pt idx="5" formatCode="0.0">
                  <c:v>45350.1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/>
            </a:solidFill>
            <a:ln w="22342">
              <a:noFill/>
              <a:prstDash val="solid"/>
            </a:ln>
          </c:spPr>
          <c:invertIfNegative val="0"/>
          <c:dLbls>
            <c:spPr>
              <a:noFill/>
              <a:ln w="44684">
                <a:noFill/>
              </a:ln>
            </c:spPr>
            <c:txPr>
              <a:bodyPr/>
              <a:lstStyle/>
              <a:p>
                <a:pPr>
                  <a:defRPr sz="1407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#,##0.0</c:formatCode>
                <c:ptCount val="6"/>
                <c:pt idx="0">
                  <c:v>28262</c:v>
                </c:pt>
                <c:pt idx="1">
                  <c:v>29451</c:v>
                </c:pt>
                <c:pt idx="2" formatCode="0.0">
                  <c:v>31274</c:v>
                </c:pt>
                <c:pt idx="3" formatCode="0.0">
                  <c:v>33307</c:v>
                </c:pt>
                <c:pt idx="4" formatCode="0.0">
                  <c:v>35472</c:v>
                </c:pt>
                <c:pt idx="5" formatCode="#,##0.0_р_.;[Red]\-#,##0.0_р_.">
                  <c:v>37778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646336"/>
        <c:axId val="237264616"/>
      </c:barChart>
      <c:catAx>
        <c:axId val="10064633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558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372646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7264616"/>
        <c:scaling>
          <c:orientation val="minMax"/>
          <c:min val="20000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spPr>
          <a:ln w="558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0646336"/>
        <c:crosses val="autoZero"/>
        <c:crossBetween val="between"/>
        <c:majorUnit val="5000"/>
      </c:valAx>
      <c:spPr>
        <a:noFill/>
        <a:ln w="22342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15036749709565003"/>
          <c:y val="0.84736564564414962"/>
          <c:w val="0.6963995094875437"/>
          <c:h val="0.15263435435585071"/>
        </c:manualLayout>
      </c:layout>
      <c:overlay val="0"/>
      <c:spPr>
        <a:solidFill>
          <a:srgbClr val="FFFFFF"/>
        </a:solidFill>
        <a:ln w="5585">
          <a:noFill/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7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25683065866245"/>
          <c:y val="5.3809627877604321E-2"/>
          <c:w val="0.80532379068130822"/>
          <c:h val="0.63343108504398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Калининград</c:v>
                </c:pt>
              </c:strCache>
            </c:strRef>
          </c:tx>
          <c:spPr>
            <a:solidFill>
              <a:schemeClr val="accent2"/>
            </a:solidFill>
            <a:ln w="41982">
              <a:noFill/>
            </a:ln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400" smtClean="0"/>
                      <a:t>105,1</a:t>
                    </a:r>
                    <a:endParaRPr lang="ru-RU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41982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#,##0.0</c:formatCode>
                <c:ptCount val="6"/>
                <c:pt idx="0">
                  <c:v>111.7</c:v>
                </c:pt>
                <c:pt idx="1">
                  <c:v>104.7</c:v>
                </c:pt>
                <c:pt idx="2" formatCode="0.0">
                  <c:v>104.5</c:v>
                </c:pt>
                <c:pt idx="3" formatCode="0.0">
                  <c:v>105.2</c:v>
                </c:pt>
                <c:pt idx="4" formatCode="0.0">
                  <c:v>104.3</c:v>
                </c:pt>
                <c:pt idx="5" formatCode="0.0">
                  <c:v>104.1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solidFill>
              <a:schemeClr val="accent1"/>
            </a:solidFill>
            <a:ln w="41982">
              <a:noFill/>
            </a:ln>
          </c:spPr>
          <c:invertIfNegative val="0"/>
          <c:dLbls>
            <c:spPr>
              <a:noFill/>
              <a:ln w="41982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#,##0.0</c:formatCode>
                <c:ptCount val="6"/>
                <c:pt idx="0">
                  <c:v>111.7</c:v>
                </c:pt>
                <c:pt idx="1">
                  <c:v>104.7</c:v>
                </c:pt>
                <c:pt idx="2" formatCode="General">
                  <c:v>103.8</c:v>
                </c:pt>
                <c:pt idx="3" formatCode="General">
                  <c:v>104.4</c:v>
                </c:pt>
                <c:pt idx="4" formatCode="General">
                  <c:v>104.3</c:v>
                </c:pt>
                <c:pt idx="5" formatCode="#,##0.0_р_.;[Red]\-#,##0.0_р_.">
                  <c:v>104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РФ</c:v>
                </c:pt>
              </c:strCache>
            </c:strRef>
          </c:tx>
          <c:spPr>
            <a:solidFill>
              <a:schemeClr val="tx2"/>
            </a:solidFill>
            <a:ln w="41982">
              <a:noFill/>
            </a:ln>
          </c:spPr>
          <c:invertIfNegative val="0"/>
          <c:dLbls>
            <c:dLbl>
              <c:idx val="0"/>
              <c:layout>
                <c:manualLayout>
                  <c:x val="-5.1855638618528502E-3"/>
                  <c:y val="-1.6388646520859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4688690895088478E-3"/>
                  <c:y val="-4.68247043453141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0961878078899497E-3"/>
                  <c:y val="-1.87298817381256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855638618528502E-3"/>
                  <c:y val="-7.02370565179712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1855638618528502E-3"/>
                  <c:y val="-7.02370565179709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8719045026622988E-3"/>
                  <c:y val="-7.02370565179712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41982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112.9</c:v>
                </c:pt>
                <c:pt idx="1">
                  <c:v>105.4</c:v>
                </c:pt>
                <c:pt idx="2">
                  <c:v>103.7</c:v>
                </c:pt>
                <c:pt idx="3" formatCode="0.0">
                  <c:v>104</c:v>
                </c:pt>
                <c:pt idx="4" formatCode="0.0">
                  <c:v>104</c:v>
                </c:pt>
                <c:pt idx="5" formatCode="0.0">
                  <c:v>104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7265400"/>
        <c:axId val="237265792"/>
      </c:barChart>
      <c:catAx>
        <c:axId val="237265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15743">
            <a:solidFill>
              <a:srgbClr val="000000"/>
            </a:solidFill>
          </a:ln>
        </c:spPr>
        <c:txPr>
          <a:bodyPr rot="0" vert="horz"/>
          <a:lstStyle/>
          <a:p>
            <a:pPr>
              <a:defRPr sz="1612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37265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7265792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spPr>
          <a:ln w="524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12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37265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7936450186559764"/>
          <c:y val="0.7963897784251307"/>
          <c:w val="0.45876073880309626"/>
          <c:h val="0.16569382505663668"/>
        </c:manualLayout>
      </c:layout>
      <c:overlay val="0"/>
      <c:spPr>
        <a:solidFill>
          <a:srgbClr val="FFFFFF"/>
        </a:solidFill>
        <a:ln w="5248">
          <a:noFill/>
          <a:prstDash val="solid"/>
        </a:ln>
      </c:spPr>
      <c:txPr>
        <a:bodyPr/>
        <a:lstStyle/>
        <a:p>
          <a:pPr>
            <a:defRPr sz="1364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1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Arial Cyr"/>
                <a:ea typeface="Arial Cyr"/>
                <a:cs typeface="Arial Cyr"/>
              </a:defRPr>
            </a:pPr>
            <a:r>
              <a:rPr lang="ru-RU" sz="2000" b="1" dirty="0">
                <a:solidFill>
                  <a:schemeClr val="bg1"/>
                </a:solidFill>
              </a:rPr>
              <a:t>Численность официально зарегистрированных безработных,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>
              <a:defRPr sz="2000" b="1" i="0" u="none" strike="noStrike" baseline="0">
                <a:solidFill>
                  <a:schemeClr val="tx1"/>
                </a:solidFill>
                <a:latin typeface="Arial Cyr"/>
                <a:ea typeface="Arial Cyr"/>
                <a:cs typeface="Arial Cyr"/>
              </a:defRPr>
            </a:pPr>
            <a:r>
              <a:rPr lang="ru-RU" sz="2000" b="1" dirty="0" smtClean="0">
                <a:solidFill>
                  <a:schemeClr val="bg1"/>
                </a:solidFill>
              </a:rPr>
              <a:t>человек  на </a:t>
            </a:r>
            <a:r>
              <a:rPr lang="ru-RU" sz="2000" b="1" dirty="0">
                <a:solidFill>
                  <a:schemeClr val="bg1"/>
                </a:solidFill>
              </a:rPr>
              <a:t>конец периода</a:t>
            </a:r>
          </a:p>
        </c:rich>
      </c:tx>
      <c:layout>
        <c:manualLayout>
          <c:xMode val="edge"/>
          <c:yMode val="edge"/>
          <c:x val="0.18402538174948913"/>
          <c:y val="5.2147272892596906E-3"/>
        </c:manualLayout>
      </c:layout>
      <c:overlay val="0"/>
      <c:spPr>
        <a:noFill/>
        <a:ln w="2538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219985373118208E-2"/>
          <c:y val="0.24031932049777022"/>
          <c:w val="0.93719008264462833"/>
          <c:h val="0.59493670886075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чел.</c:v>
                </c:pt>
              </c:strCache>
            </c:strRef>
          </c:tx>
          <c:spPr>
            <a:ln w="25389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3366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Sheet1!$B$1:$R$1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 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янв.17</c:v>
                </c:pt>
                <c:pt idx="10">
                  <c:v>фев.17</c:v>
                </c:pt>
                <c:pt idx="11">
                  <c:v>мар.17</c:v>
                </c:pt>
                <c:pt idx="12">
                  <c:v>апр.17</c:v>
                </c:pt>
                <c:pt idx="13">
                  <c:v>май.17</c:v>
                </c:pt>
                <c:pt idx="14">
                  <c:v>июн.17</c:v>
                </c:pt>
                <c:pt idx="15">
                  <c:v>июл.17</c:v>
                </c:pt>
                <c:pt idx="16">
                  <c:v>авг.17</c:v>
                </c:pt>
              </c:strCache>
            </c:strRef>
          </c:cat>
          <c:val>
            <c:numRef>
              <c:f>Sheet1!$B$2:$R$2</c:f>
              <c:numCache>
                <c:formatCode>#,##0</c:formatCode>
                <c:ptCount val="17"/>
                <c:pt idx="0">
                  <c:v>1205</c:v>
                </c:pt>
                <c:pt idx="1">
                  <c:v>4231</c:v>
                </c:pt>
                <c:pt idx="2" formatCode="General">
                  <c:v>2657</c:v>
                </c:pt>
                <c:pt idx="3" formatCode="General">
                  <c:v>1912</c:v>
                </c:pt>
                <c:pt idx="4" formatCode="General">
                  <c:v>1393</c:v>
                </c:pt>
                <c:pt idx="5" formatCode="General">
                  <c:v>1283</c:v>
                </c:pt>
                <c:pt idx="6" formatCode="General">
                  <c:v>1260</c:v>
                </c:pt>
                <c:pt idx="7" formatCode="General">
                  <c:v>1709</c:v>
                </c:pt>
                <c:pt idx="8" formatCode="General">
                  <c:v>1413</c:v>
                </c:pt>
                <c:pt idx="9" formatCode="General">
                  <c:v>1487</c:v>
                </c:pt>
                <c:pt idx="10" formatCode="General">
                  <c:v>1538</c:v>
                </c:pt>
                <c:pt idx="11" formatCode="General">
                  <c:v>1549</c:v>
                </c:pt>
                <c:pt idx="12" formatCode="General">
                  <c:v>1463</c:v>
                </c:pt>
                <c:pt idx="13" formatCode="General">
                  <c:v>1415</c:v>
                </c:pt>
                <c:pt idx="14" formatCode="General">
                  <c:v>1342</c:v>
                </c:pt>
                <c:pt idx="15" formatCode="General">
                  <c:v>1391</c:v>
                </c:pt>
                <c:pt idx="16" formatCode="General">
                  <c:v>1384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12694">
              <a:solidFill>
                <a:srgbClr val="969696"/>
              </a:solidFill>
              <a:prstDash val="solid"/>
            </a:ln>
          </c:spPr>
        </c:dropLines>
        <c:marker val="1"/>
        <c:smooth val="0"/>
        <c:axId val="237266968"/>
        <c:axId val="237267360"/>
      </c:lineChart>
      <c:catAx>
        <c:axId val="237266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84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37267360"/>
        <c:crosses val="autoZero"/>
        <c:auto val="1"/>
        <c:lblAlgn val="ctr"/>
        <c:lblOffset val="100"/>
        <c:tickMarkSkip val="1"/>
        <c:noMultiLvlLbl val="0"/>
      </c:catAx>
      <c:valAx>
        <c:axId val="237267360"/>
        <c:scaling>
          <c:orientation val="minMax"/>
          <c:max val="4500"/>
          <c:min val="1000"/>
        </c:scaling>
        <c:delete val="0"/>
        <c:axPos val="l"/>
        <c:majorGridlines>
          <c:spPr>
            <a:ln w="12694">
              <a:solidFill>
                <a:srgbClr val="969696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37266968"/>
        <c:crosses val="autoZero"/>
        <c:crossBetween val="between"/>
        <c:majorUnit val="500"/>
      </c:valAx>
      <c:dTable>
        <c:showHorzBorder val="1"/>
        <c:showVertBorder val="1"/>
        <c:showOutline val="1"/>
        <c:showKeys val="0"/>
        <c:spPr>
          <a:ln w="3174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23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dTable>
      <c:spPr>
        <a:noFill/>
        <a:ln w="12694">
          <a:solidFill>
            <a:srgbClr val="969696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9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1"/>
            <c:bubble3D val="0"/>
            <c:explosion val="14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2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Непрограммые расходы</c:v>
                </c:pt>
                <c:pt idx="2">
                  <c:v>Условно-утвержденные расходы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11285.21</c:v>
                </c:pt>
                <c:pt idx="1">
                  <c:v>1658.03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4" Type="http://schemas.openxmlformats.org/officeDocument/2006/relationships/image" Target="../media/image7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0.66036</cdr:x>
      <cdr:y>0.81524</cdr:y>
    </cdr:from>
    <cdr:to>
      <cdr:x>0.757</cdr:x>
      <cdr:y>1</cdr:y>
    </cdr:to>
    <cdr:sp macro="" textlink="">
      <cdr:nvSpPr>
        <cdr:cNvPr id="2" name="Выноска со стрелкой вправо 1"/>
        <cdr:cNvSpPr/>
      </cdr:nvSpPr>
      <cdr:spPr>
        <a:xfrm xmlns:a="http://schemas.openxmlformats.org/drawingml/2006/main">
          <a:off x="4491038" y="2238527"/>
          <a:ext cx="657225" cy="507320"/>
        </a:xfrm>
        <a:prstGeom xmlns:a="http://schemas.openxmlformats.org/drawingml/2006/main" prst="rightArrowCallout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0.1927</cdr:x>
      <cdr:y>0.30093</cdr:y>
    </cdr:from>
    <cdr:to>
      <cdr:x>0.2714</cdr:x>
      <cdr:y>0.37981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909512" y="1884644"/>
          <a:ext cx="779885" cy="494018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0.564</cdr:x>
      <cdr:y>0.15027</cdr:y>
    </cdr:from>
    <cdr:to>
      <cdr:x>0.63697</cdr:x>
      <cdr:y>0.23345</cdr:y>
    </cdr:to>
    <cdr:pic>
      <cdr:nvPicPr>
        <cdr:cNvPr id="5" name="Рисунок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588829" y="941124"/>
          <a:ext cx="723081" cy="520946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0.32832</cdr:x>
      <cdr:y>0.17717</cdr:y>
    </cdr:from>
    <cdr:to>
      <cdr:x>0.40484</cdr:x>
      <cdr:y>0.26199</cdr:y>
    </cdr:to>
    <cdr:pic>
      <cdr:nvPicPr>
        <cdr:cNvPr id="6" name="Рисунок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253458" y="964833"/>
          <a:ext cx="758254" cy="461914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0.45436</cdr:x>
      <cdr:y>0.38298</cdr:y>
    </cdr:from>
    <cdr:to>
      <cdr:x>0.68071</cdr:x>
      <cdr:y>0.57243</cdr:y>
    </cdr:to>
    <cdr:pic>
      <cdr:nvPicPr>
        <cdr:cNvPr id="8" name="Рисунок 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502388" y="2398525"/>
          <a:ext cx="2242986" cy="1186509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0.59641</cdr:x>
      <cdr:y>0.25241</cdr:y>
    </cdr:from>
    <cdr:to>
      <cdr:x>0.67173</cdr:x>
      <cdr:y>0.32512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5751" y="1397601"/>
          <a:ext cx="427595" cy="4026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0.43851</cdr:x>
      <cdr:y>0.23739</cdr:y>
    </cdr:from>
    <cdr:to>
      <cdr:x>0.59958</cdr:x>
      <cdr:y>0.40253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89371" y="13144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0.83811</cdr:x>
      <cdr:y>0.06702</cdr:y>
    </cdr:from>
    <cdr:to>
      <cdr:x>0.95565</cdr:x>
      <cdr:y>0.17306</cdr:y>
    </cdr:to>
    <cdr:sp macro="" textlink="">
      <cdr:nvSpPr>
        <cdr:cNvPr id="2" name="TextBox 11"/>
        <cdr:cNvSpPr txBox="1"/>
      </cdr:nvSpPr>
      <cdr:spPr>
        <a:xfrm xmlns:a="http://schemas.openxmlformats.org/drawingml/2006/main">
          <a:off x="9898932" y="389036"/>
          <a:ext cx="1388194" cy="6155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B58D0-441F-44A4-94FE-37A70505E898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8413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34E5E-FCAF-409C-931C-C8F5941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6729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A0F28-2E37-4399-BB84-14BAEDE069E9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03763"/>
            <a:ext cx="5378450" cy="3848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8413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C8DF5-FB5C-4780-AC2F-0EE1A578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176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2CA4D-73FB-4002-A3EF-08E5EC377A3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ADEB2-5326-4FEB-89AC-E994F5A0C203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4017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BD567-29C8-4461-A834-EBAFB06EC4D2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9311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1B2DF-4B14-44D9-8D3C-D8952C81001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86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9F98D-7D51-4543-A34F-CE1B43193A60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1661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C8DF5-FB5C-4780-AC2F-0EE1A578B58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8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2B57-1A99-417C-ACA8-47F18BD3BF5E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71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27115-4AE0-4750-9264-EAEFEC6C867C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7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3DC6-DDC1-4708-B79B-71644AA1BA34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7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1326-9748-4092-B962-86D508449897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9022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9FBA-36EB-44D3-A046-2A4EB735AD33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19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12E26-31AD-469C-8ECF-FAACAB63BCBE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179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795E6-2416-4167-BF3C-26A4837867D7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4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90737-DB6F-4192-B64B-80C7FD0F0DB3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2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13DF-50D1-4ADE-8DAB-8BE525C86FE1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84FC-B9ED-41EC-803D-A6A5C6A672D8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AF23-5FC9-4463-99D9-03B26CE59207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74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DB84-25B7-45EB-A42B-CCB31BD5F3F0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4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8654-AA67-4312-8200-D7C47F99D73E}" type="datetime1">
              <a:rPr lang="ru-RU" smtClean="0"/>
              <a:t>07.11.2017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5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1F96-88EA-49BF-87DA-18264F80FC22}" type="datetime1">
              <a:rPr lang="ru-RU" smtClean="0"/>
              <a:t>07.11.2017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02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97FF-B8E7-4D60-A20D-6C32DF54CC9B}" type="datetime1">
              <a:rPr lang="ru-RU" smtClean="0"/>
              <a:t>07.11.2017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82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D648-CD8B-4F1F-A04A-18F6A5261CC2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70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8A40-93E0-47D4-B11A-9FB8EF40200C}" type="datetime1">
              <a:rPr lang="ru-RU" smtClean="0"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2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7B1C66E-4E59-494D-85B7-34B52BE644C4}" type="datetime1">
              <a:rPr lang="ru-RU" smtClean="0"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3121865-253A-4C2A-92D8-35AE72911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57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hyperlink" Target="http://www.google.ru/url?sa=i&amp;rct=j&amp;q=&amp;esrc=s&amp;source=images&amp;cd=&amp;cad=rja&amp;uact=8&amp;ved=0ahUKEwjnrPrtpJrXAhVkLZoKHTWUAAoQjRwIBw&amp;url=http://gymnastika39.ru/&amp;psig=AOvVaw2K73xTK9o3kaoqN3cmDfPh&amp;ust=1509519589070300" TargetMode="External"/><Relationship Id="rId7" Type="http://schemas.openxmlformats.org/officeDocument/2006/relationships/image" Target="../media/image70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 для  граждан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  Проекту   </a:t>
            </a:r>
            <a:r>
              <a:rPr lang="ru-RU" dirty="0" smtClean="0"/>
              <a:t>бюджета городского </a:t>
            </a:r>
            <a:r>
              <a:rPr lang="ru-RU" dirty="0" smtClean="0"/>
              <a:t>  округа </a:t>
            </a:r>
            <a:r>
              <a:rPr lang="ru-RU" dirty="0" smtClean="0"/>
              <a:t>«город </a:t>
            </a:r>
            <a:r>
              <a:rPr lang="ru-RU" dirty="0" smtClean="0"/>
              <a:t> Калининград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5766" y="3826450"/>
            <a:ext cx="6805159" cy="194733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н</a:t>
            </a:r>
            <a:r>
              <a:rPr lang="ru-RU" sz="3200" dirty="0" smtClean="0"/>
              <a:t>а 2018 год и на плановый период 2019 – 2020 гг.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12" y="6636"/>
            <a:ext cx="2054867" cy="24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3" y="846258"/>
            <a:ext cx="3983605" cy="5951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8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9" name="Rectangle 1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20" name="Rectangle 2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21" name="Rectangle 2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22" name="Rectangle 2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23" name="Rectangle 3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132677" y="87653"/>
            <a:ext cx="8064896" cy="7162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>
            <a:noAutofit/>
          </a:bodyPr>
          <a:lstStyle/>
          <a:p>
            <a:pPr indent="450850" algn="ctr" eaLnBrk="0" hangingPunct="0">
              <a:defRPr/>
            </a:pPr>
            <a:r>
              <a:rPr lang="ru-RU" altLang="ru-RU" b="1" cap="all" dirty="0">
                <a:latin typeface="Arial Cyr"/>
                <a:ea typeface="Arial Cyr"/>
                <a:cs typeface="Arial Cyr"/>
              </a:rPr>
              <a:t>Сводный индекс потребительских цен </a:t>
            </a:r>
            <a:endParaRPr lang="en-US" altLang="ru-RU" b="1" cap="all" dirty="0" smtClean="0">
              <a:latin typeface="Arial Cyr"/>
              <a:ea typeface="Arial Cyr"/>
              <a:cs typeface="Arial Cyr"/>
            </a:endParaRPr>
          </a:p>
          <a:p>
            <a:pPr indent="450850" algn="ctr" eaLnBrk="0" hangingPunct="0">
              <a:defRPr/>
            </a:pPr>
            <a:r>
              <a:rPr lang="ru-RU" altLang="ru-RU" b="1" cap="all" dirty="0" smtClean="0">
                <a:latin typeface="Arial Cyr"/>
                <a:ea typeface="Arial Cyr"/>
                <a:cs typeface="Arial Cyr"/>
              </a:rPr>
              <a:t>ЦЕЛЕВОЙ ВАРИАНТ                 </a:t>
            </a:r>
            <a:endParaRPr lang="ru-RU" altLang="ru-RU" b="1" cap="all" dirty="0">
              <a:latin typeface="Arial Cyr"/>
              <a:ea typeface="Arial Cyr"/>
              <a:cs typeface="Arial Cyr"/>
            </a:endParaRPr>
          </a:p>
        </p:txBody>
      </p:sp>
      <p:pic>
        <p:nvPicPr>
          <p:cNvPr id="16" name="char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9672" y="496299"/>
            <a:ext cx="2704138" cy="2554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508" y="87653"/>
            <a:ext cx="1076075" cy="115275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8" name="Объект 1"/>
          <p:cNvGraphicFramePr>
            <a:graphicFrameLocks/>
          </p:cNvGraphicFramePr>
          <p:nvPr>
            <p:extLst/>
          </p:nvPr>
        </p:nvGraphicFramePr>
        <p:xfrm>
          <a:off x="110518" y="803905"/>
          <a:ext cx="7339854" cy="5883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1800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16" y="1733849"/>
            <a:ext cx="5923777" cy="351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230" y="757312"/>
            <a:ext cx="1142767" cy="125335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Объект 66"/>
          <p:cNvGraphicFramePr>
            <a:graphicFrameLocks/>
          </p:cNvGraphicFramePr>
          <p:nvPr>
            <p:extLst/>
          </p:nvPr>
        </p:nvGraphicFramePr>
        <p:xfrm>
          <a:off x="254443" y="795595"/>
          <a:ext cx="10925090" cy="6241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336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867879" y="5661244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724928" y="1345217"/>
          <a:ext cx="9399372" cy="4001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7657"/>
                <a:gridCol w="1157858"/>
                <a:gridCol w="1188302"/>
                <a:gridCol w="1094024"/>
                <a:gridCol w="1094024"/>
                <a:gridCol w="1067507"/>
              </a:tblGrid>
              <a:tr h="53120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показателя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 год факт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 год оценка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 год прогноз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 год прогноз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 год прогноз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7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Инвестиции в основной капитал, млрд.руб.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Оборот розничной торговли, млрд.руб.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59,7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84,8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9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  официально зарегистрированных безработных, 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Сводный индекс потребительских цен,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104,7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104,1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7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Фонд оплаты труда, млрд.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87,3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113,4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7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Темп роста фонда оплаты труда,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107,0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107,1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106,1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4928" y="0"/>
            <a:ext cx="10272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Характеристика целевого варианта прогноза социально-экономического развития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Калининград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28" y="0"/>
            <a:ext cx="1142767" cy="125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668" y="5049800"/>
            <a:ext cx="3029404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" y="5066943"/>
            <a:ext cx="3433891" cy="171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84" y="5004489"/>
            <a:ext cx="3597232" cy="179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645" y="2671897"/>
            <a:ext cx="2183550" cy="233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52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095041"/>
              </p:ext>
            </p:extLst>
          </p:nvPr>
        </p:nvGraphicFramePr>
        <p:xfrm>
          <a:off x="696686" y="1672616"/>
          <a:ext cx="10811573" cy="36306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791"/>
                <a:gridCol w="3099224"/>
                <a:gridCol w="1686183"/>
                <a:gridCol w="2060890"/>
                <a:gridCol w="1735485"/>
              </a:tblGrid>
              <a:tr h="1534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(утвержденный бюджет на 01.10.2017)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E7D465"/>
                    </a:solidFill>
                  </a:tcPr>
                </a:tc>
              </a:tr>
              <a:tr h="2135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-5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1800" spc="-5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1800" spc="-5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1800" spc="-5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10677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                                                                          налоговые и неналоговые доходы</a:t>
                      </a:r>
                      <a:endParaRPr lang="ru-RU" sz="1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771, 87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indent="-3492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985,20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929,30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604,7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852,8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099,5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2855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 </a:t>
                      </a:r>
                      <a:endParaRPr lang="ru-RU" sz="1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943,24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929,29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358,0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852,80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4167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(–) / Профицит (+)</a:t>
                      </a:r>
                      <a:endParaRPr lang="ru-RU" sz="1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171, 37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505097" y="112824"/>
            <a:ext cx="1171734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проекта бюджета </a:t>
            </a: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Калининград» на 2018 год </a:t>
            </a: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 плановый период 2019 и 2020 годов представлены в таблице:</a:t>
            </a:r>
            <a:endParaRPr kumimoji="0" lang="ru-RU" altLang="ru-RU" sz="28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6" y="1"/>
            <a:ext cx="1088572" cy="1254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6" y="5434191"/>
            <a:ext cx="3542270" cy="1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220" y="5462543"/>
            <a:ext cx="1416909" cy="131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593" y="5388089"/>
            <a:ext cx="3640803" cy="146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453816" y="1620929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solidFill>
                <a:schemeClr val="bg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70915" y="68366"/>
            <a:ext cx="11929930" cy="12904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городского округа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Калининград» 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2017–2020 годах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Млн. рублей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989791"/>
              </p:ext>
            </p:extLst>
          </p:nvPr>
        </p:nvGraphicFramePr>
        <p:xfrm>
          <a:off x="1746423" y="1239141"/>
          <a:ext cx="10217690" cy="5425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0083"/>
                <a:gridCol w="1336445"/>
                <a:gridCol w="1083535"/>
                <a:gridCol w="1017094"/>
                <a:gridCol w="1090631"/>
                <a:gridCol w="980721"/>
                <a:gridCol w="1136671"/>
                <a:gridCol w="1022510"/>
              </a:tblGrid>
              <a:tr h="59057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(утвержденный бюджет на 01.10.2017)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5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>
                    <a:solidFill>
                      <a:srgbClr val="002060"/>
                    </a:solidFill>
                  </a:tcPr>
                </a:tc>
              </a:tr>
              <a:tr h="6014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12 785,9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10 929,3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1 856,6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11 358,0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11 852,8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311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том числе:</a:t>
                      </a:r>
                      <a:endParaRPr lang="ru-RU" sz="1600" i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715461">
                <a:tc>
                  <a:txBody>
                    <a:bodyPr/>
                    <a:lstStyle/>
                    <a:p>
                      <a:pPr indent="11430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доходы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6 992,2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7 176,0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183,8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7 604,7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428,7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8 099,5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494,8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311766">
                <a:tc>
                  <a:txBody>
                    <a:bodyPr/>
                    <a:lstStyle/>
                    <a:p>
                      <a:pPr indent="114300"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из них:</a:t>
                      </a:r>
                      <a:endParaRPr lang="ru-RU" sz="16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583380">
                <a:tc>
                  <a:txBody>
                    <a:bodyPr/>
                    <a:lstStyle/>
                    <a:p>
                      <a:pPr indent="114300"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Налоговые  </a:t>
                      </a:r>
                      <a:r>
                        <a:rPr lang="ru-RU" sz="1600" i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6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5 992,2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6 221,0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6 678,4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7 162,8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484,4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547479">
                <a:tc>
                  <a:txBody>
                    <a:bodyPr/>
                    <a:lstStyle/>
                    <a:p>
                      <a:pPr indent="114300" algn="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Неналоговые  </a:t>
                      </a:r>
                      <a:r>
                        <a:rPr lang="ru-RU" sz="1600" i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endParaRPr lang="ru-RU" sz="16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1 007,0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926,3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936,7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  <a:tr h="918155">
                <a:tc>
                  <a:txBody>
                    <a:bodyPr/>
                    <a:lstStyle/>
                    <a:p>
                      <a:pPr indent="11430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поступления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5 786,7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3 753,3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2 033,4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3 753,3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3 753,3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009" marR="68009" marT="0" marB="0" anchor="ctr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960" y="833217"/>
            <a:ext cx="2619375" cy="204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60" y="4495801"/>
            <a:ext cx="2390535" cy="2189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5" y="3038051"/>
            <a:ext cx="1515985" cy="127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8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314329"/>
              </p:ext>
            </p:extLst>
          </p:nvPr>
        </p:nvGraphicFramePr>
        <p:xfrm>
          <a:off x="122764" y="1150179"/>
          <a:ext cx="11946472" cy="5555078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887591"/>
                <a:gridCol w="817344"/>
                <a:gridCol w="826633"/>
                <a:gridCol w="761616"/>
                <a:gridCol w="408672"/>
                <a:gridCol w="808056"/>
                <a:gridCol w="752328"/>
                <a:gridCol w="684515"/>
                <a:gridCol w="785553"/>
                <a:gridCol w="777629"/>
                <a:gridCol w="436535"/>
              </a:tblGrid>
              <a:tr h="19277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</a:t>
                      </a:r>
                      <a:r>
                        <a:rPr lang="ru-RU" sz="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(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состоянию на 01.10.2017 г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к предыдущему году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к предыдущему году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к предыдущему году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</a:tr>
              <a:tr h="30537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ДОХОДЫ - всего</a:t>
                      </a:r>
                      <a:r>
                        <a:rPr lang="ru-RU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5 984,2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6 221,0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236,8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119,9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6 678,4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457,4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107,4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7 162,8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484,4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11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68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доходы физических лиц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3 309,3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67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530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530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400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531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48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763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763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781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7666" y="7724"/>
            <a:ext cx="118784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Налоговые доходы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 городского округа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 Калининград» в 2017–2020 годах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представлены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таблице: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Млн. рублей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26" y="4714874"/>
            <a:ext cx="2286000" cy="206692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9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75944"/>
              </p:ext>
            </p:extLst>
          </p:nvPr>
        </p:nvGraphicFramePr>
        <p:xfrm>
          <a:off x="2691763" y="1230876"/>
          <a:ext cx="9349099" cy="4214335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383992"/>
                <a:gridCol w="1538243"/>
                <a:gridCol w="1310482"/>
                <a:gridCol w="1007491"/>
                <a:gridCol w="1108891"/>
              </a:tblGrid>
              <a:tr h="12573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7072" marR="7072" marT="707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</a:t>
                      </a:r>
                      <a:r>
                        <a:rPr lang="ru-RU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</a:p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01.10.2017 год)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 2018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на 2019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на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72" marR="7072" marT="707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957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– всего: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1 001,0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955,0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926,3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936,7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4917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Отклонение от предыдущего года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29,3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-46,0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-28,7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10,4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6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числе: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36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использования имущества, находящегося в государственной и муниципальной собственности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378,7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399,9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412,5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425,3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57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2012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доходы от оказания платных услуг и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компенсации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 государства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183,3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158,0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158,2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158,4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794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199,2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166,0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119,0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388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Административные платежи и сборы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162,4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154,0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151,5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153,2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462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36000" marR="3600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68,6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74,7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350"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6649" y="76090"/>
            <a:ext cx="113140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Неналоговые доходы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 городского округа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 Калининград»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2017–2020 годах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представлены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таблице: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63" y="5503803"/>
            <a:ext cx="2720496" cy="129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824" y="5469976"/>
            <a:ext cx="2250397" cy="1327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96" y="1529833"/>
            <a:ext cx="2226533" cy="19038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97" y="3621617"/>
            <a:ext cx="2226533" cy="3175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1003" y="5503803"/>
            <a:ext cx="144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92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47947421"/>
              </p:ext>
            </p:extLst>
          </p:nvPr>
        </p:nvGraphicFramePr>
        <p:xfrm>
          <a:off x="1870035" y="1289146"/>
          <a:ext cx="6800850" cy="2745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64880260"/>
              </p:ext>
            </p:extLst>
          </p:nvPr>
        </p:nvGraphicFramePr>
        <p:xfrm>
          <a:off x="6571162" y="1270826"/>
          <a:ext cx="6019799" cy="2745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53695596"/>
              </p:ext>
            </p:extLst>
          </p:nvPr>
        </p:nvGraphicFramePr>
        <p:xfrm>
          <a:off x="-704850" y="3124168"/>
          <a:ext cx="6800850" cy="293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068259965"/>
              </p:ext>
            </p:extLst>
          </p:nvPr>
        </p:nvGraphicFramePr>
        <p:xfrm>
          <a:off x="3609975" y="3171826"/>
          <a:ext cx="7181850" cy="292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Выноска со стрелкой вправо 13"/>
          <p:cNvSpPr/>
          <p:nvPr/>
        </p:nvSpPr>
        <p:spPr>
          <a:xfrm>
            <a:off x="209550" y="5705475"/>
            <a:ext cx="657225" cy="507320"/>
          </a:xfrm>
          <a:prstGeom prst="rightArrowCallou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66750" y="6073283"/>
            <a:ext cx="360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Расходы на реализацию муниципальных программ</a:t>
            </a:r>
            <a:endParaRPr lang="ru-RU" dirty="0"/>
          </a:p>
        </p:txBody>
      </p:sp>
      <p:sp>
        <p:nvSpPr>
          <p:cNvPr id="16" name="Выноска со стрелкой вправо 15"/>
          <p:cNvSpPr/>
          <p:nvPr/>
        </p:nvSpPr>
        <p:spPr>
          <a:xfrm>
            <a:off x="3848100" y="5636560"/>
            <a:ext cx="657225" cy="507320"/>
          </a:xfrm>
          <a:prstGeom prst="right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91013" y="6052193"/>
            <a:ext cx="360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Расходы на непрограммную деятельность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839200" y="5959135"/>
            <a:ext cx="305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Условно утверждаемые расходы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14" y="38044"/>
            <a:ext cx="1345180" cy="16340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995" y="19641"/>
            <a:ext cx="106587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                   «Город Калининград 2017-2020 гг.</a:t>
            </a:r>
          </a:p>
          <a:p>
            <a:pPr algn="ctr"/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25635" y="5267858"/>
            <a:ext cx="164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6299" y="108864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расходов: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 год -  10,9      млрд.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год -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11,4    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млрд.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 год -  11,9      млрд.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49" y="76090"/>
            <a:ext cx="11878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бюджета городского округа «Город Калининград» в 2017–2020 годах на реализацию муниципальных программ представлены в таблице: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180607"/>
              </p:ext>
            </p:extLst>
          </p:nvPr>
        </p:nvGraphicFramePr>
        <p:xfrm>
          <a:off x="243841" y="1117581"/>
          <a:ext cx="11704318" cy="5483243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08101"/>
                <a:gridCol w="4662469"/>
                <a:gridCol w="779697"/>
                <a:gridCol w="788558"/>
                <a:gridCol w="726536"/>
                <a:gridCol w="389849"/>
                <a:gridCol w="770837"/>
                <a:gridCol w="717676"/>
                <a:gridCol w="655654"/>
                <a:gridCol w="746702"/>
                <a:gridCol w="741811"/>
                <a:gridCol w="416428"/>
              </a:tblGrid>
              <a:tr h="1894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№        П/П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 smtClean="0">
                          <a:effectLst/>
                        </a:rPr>
                        <a:t>Наименование</a:t>
                      </a:r>
                      <a:r>
                        <a:rPr lang="ru-RU" sz="1600" b="1" u="none" strike="noStrike" baseline="0" dirty="0" smtClean="0">
                          <a:effectLst/>
                        </a:rPr>
                        <a:t> программ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</a:rPr>
                        <a:t>Уточн.план</a:t>
                      </a:r>
                      <a:r>
                        <a:rPr lang="ru-RU" sz="800" b="1" u="none" strike="noStrike" dirty="0">
                          <a:effectLst/>
                        </a:rPr>
                        <a:t> по состоянию на 01.10.2017 г.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2018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2019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rgbClr val="E7D465">
                            <a:shade val="30000"/>
                            <a:satMod val="115000"/>
                          </a:srgbClr>
                        </a:gs>
                        <a:gs pos="50000">
                          <a:srgbClr val="E7D465">
                            <a:shade val="67500"/>
                            <a:satMod val="115000"/>
                          </a:srgbClr>
                        </a:gs>
                        <a:gs pos="100000">
                          <a:srgbClr val="E7D46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Проект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Изменения к предыдущему году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Проект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Изменения к предыдущему году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Проект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Изменения к предыдущему году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 smtClean="0">
                          <a:effectLst/>
                        </a:rPr>
                        <a:t>млн.руб</a:t>
                      </a:r>
                      <a:r>
                        <a:rPr lang="ru-RU" sz="800" b="1" u="none" strike="noStrike" dirty="0">
                          <a:effectLst/>
                        </a:rPr>
                        <a:t>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 smtClean="0">
                          <a:effectLst/>
                        </a:rPr>
                        <a:t>млн.руб</a:t>
                      </a:r>
                      <a:r>
                        <a:rPr lang="ru-RU" sz="800" b="1" u="none" strike="noStrike" dirty="0">
                          <a:effectLst/>
                        </a:rPr>
                        <a:t>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 smtClean="0">
                          <a:effectLst/>
                        </a:rPr>
                        <a:t>млн.руб</a:t>
                      </a:r>
                      <a:r>
                        <a:rPr lang="ru-RU" sz="800" b="1" u="none" strike="noStrike" dirty="0">
                          <a:effectLst/>
                        </a:rPr>
                        <a:t>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solidFill>
                      <a:srgbClr val="E7D465"/>
                    </a:solidFill>
                  </a:tcPr>
                </a:tc>
              </a:tr>
              <a:tr h="189427"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en-US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Расходы на реализацию муниципальных программ -всего:</a:t>
                      </a: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  <a:r>
                        <a:rPr lang="ru-RU" sz="9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285, 21</a:t>
                      </a:r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lang="ru-RU" sz="9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245,16</a:t>
                      </a:r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 </a:t>
                      </a:r>
                      <a:r>
                        <a:rPr lang="ru-RU" sz="9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040, 05</a:t>
                      </a:r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81,92</a:t>
                      </a: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ru-RU" sz="9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931, 78</a:t>
                      </a:r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9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313, 38</a:t>
                      </a:r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96,61</a:t>
                      </a: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8 382 </a:t>
                      </a:r>
                      <a:r>
                        <a:rPr lang="ru-RU" sz="9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,67</a:t>
                      </a:r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9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549, 10</a:t>
                      </a:r>
                      <a:endParaRPr lang="ru-RU" sz="9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ctr" latinLnBrk="0" hangingPunct="1"/>
                      <a:r>
                        <a:rPr lang="ru-RU" sz="900" b="1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93,85</a:t>
                      </a:r>
                    </a:p>
                  </a:txBody>
                  <a:tcPr marL="4158" marR="4158" marT="4158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 том числе: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77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1.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effectLst/>
                        </a:rPr>
                        <a:t> градостроительной и архитектурной деятельности в городском округе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24, 28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14,45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9, 83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59,52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14, 47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0,02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100,13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14, 87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0,40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05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effectLst/>
                        </a:rPr>
                        <a:t> коммунальной инфраструктуры городского округа "Город Калининград"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137, 63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59,98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77, 64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43,58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170, 49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110, 51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284,26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140, 83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29, 66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82,6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54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3.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effectLst/>
                        </a:rPr>
                        <a:t> дорожно-транспортного комплекса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2 </a:t>
                      </a:r>
                      <a:r>
                        <a:rPr lang="ru-RU" sz="800" b="1" u="none" strike="noStrike" dirty="0" smtClean="0">
                          <a:effectLst/>
                        </a:rPr>
                        <a:t>831, 67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 </a:t>
                      </a:r>
                      <a:r>
                        <a:rPr lang="ru-RU" sz="800" b="1" u="none" strike="noStrike" dirty="0" smtClean="0">
                          <a:effectLst/>
                        </a:rPr>
                        <a:t>612,81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-1 </a:t>
                      </a:r>
                      <a:r>
                        <a:rPr lang="ru-RU" sz="800" b="1" u="none" strike="noStrike" dirty="0" smtClean="0">
                          <a:effectLst/>
                        </a:rPr>
                        <a:t>218, 86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56,96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 </a:t>
                      </a:r>
                      <a:r>
                        <a:rPr lang="ru-RU" sz="800" b="1" u="none" strike="noStrike" dirty="0" smtClean="0">
                          <a:effectLst/>
                        </a:rPr>
                        <a:t>421, 14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191, 66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88,12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 </a:t>
                      </a:r>
                      <a:r>
                        <a:rPr lang="ru-RU" sz="800" b="1" u="none" strike="noStrike" dirty="0" smtClean="0">
                          <a:effectLst/>
                        </a:rPr>
                        <a:t>291, 00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130, 14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90,84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185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4.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МП"Благоустройство</a:t>
                      </a:r>
                      <a:r>
                        <a:rPr lang="ru-RU" sz="800" b="1" u="none" strike="noStrike" dirty="0">
                          <a:effectLst/>
                        </a:rPr>
                        <a:t> и экология городского округа "Город Калининград"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736, 93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593,78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143, 18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80,57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555, 42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38, 33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93,54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555, 91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0,49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77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5.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effectLst/>
                        </a:rPr>
                        <a:t> условий для реализации гражданами своих прав в области жилищных отношений"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411, 63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123, 14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288, 49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29,92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123, 43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0,29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123, 43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71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6.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effectLst/>
                        </a:rPr>
                        <a:t> эффективного использования муниципального имущества и земельных ресурсов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513,0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66, 65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446, 35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12,99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69, 47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2, 82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104,24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66, 98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2, 49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96,41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509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7.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МП"Переселение</a:t>
                      </a:r>
                      <a:r>
                        <a:rPr lang="ru-RU" sz="800" b="1" u="none" strike="noStrike" dirty="0">
                          <a:effectLst/>
                        </a:rPr>
                        <a:t> граждан из аварийного жилищного фонда и жилых помещений, признанных непригодными для проживания, расположенных на территории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160, 0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60, 00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100, 00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37,5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60, 00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60, 00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93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8.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МП"Обеспечение</a:t>
                      </a:r>
                      <a:r>
                        <a:rPr lang="ru-RU" sz="800" b="1" u="none" strike="noStrike" dirty="0">
                          <a:effectLst/>
                        </a:rPr>
                        <a:t> эффективного функционирования органов местного самоуправления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145, 9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135, 88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10, 04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93,12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137, 22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 </a:t>
                      </a:r>
                      <a:r>
                        <a:rPr lang="ru-RU" sz="800" b="1" u="none" strike="noStrike" dirty="0" smtClean="0">
                          <a:effectLst/>
                        </a:rPr>
                        <a:t>,34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139, 66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2, 45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101,78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93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9.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МП"Осуществление</a:t>
                      </a:r>
                      <a:r>
                        <a:rPr lang="ru-RU" sz="800" b="1" u="none" strike="noStrike" dirty="0">
                          <a:effectLst/>
                        </a:rPr>
                        <a:t> мероприятий по гражданской обороне и защите населения и территории городского округа "Город Калининград" от чрезвычайных ситуаций"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25, 76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 </a:t>
                      </a:r>
                      <a:r>
                        <a:rPr lang="ru-RU" sz="800" b="1" u="none" strike="noStrike" dirty="0" smtClean="0">
                          <a:effectLst/>
                        </a:rPr>
                        <a:t>,91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19, 85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22,95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5, 91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5, 91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82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10.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effectLst/>
                        </a:rPr>
                        <a:t> системы образования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4 </a:t>
                      </a:r>
                      <a:r>
                        <a:rPr lang="ru-RU" sz="800" b="1" u="none" strike="noStrike" dirty="0" smtClean="0">
                          <a:effectLst/>
                        </a:rPr>
                        <a:t>727, 76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 </a:t>
                      </a:r>
                      <a:r>
                        <a:rPr lang="ru-RU" sz="800" b="1" u="none" strike="noStrike" dirty="0" smtClean="0">
                          <a:effectLst/>
                        </a:rPr>
                        <a:t>257,99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530, 23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111,22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 </a:t>
                      </a:r>
                      <a:r>
                        <a:rPr lang="ru-RU" sz="800" b="1" u="none" strike="noStrike" dirty="0" smtClean="0">
                          <a:effectLst/>
                        </a:rPr>
                        <a:t>104, 57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153, 42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97,08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4 </a:t>
                      </a:r>
                      <a:r>
                        <a:rPr lang="ru-RU" sz="800" b="1" u="none" strike="noStrike" dirty="0" smtClean="0">
                          <a:effectLst/>
                        </a:rPr>
                        <a:t>701, 22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403, 35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92,1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404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11.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МП"Социальная</a:t>
                      </a:r>
                      <a:r>
                        <a:rPr lang="ru-RU" sz="800" b="1" u="none" strike="noStrike" dirty="0">
                          <a:effectLst/>
                        </a:rPr>
                        <a:t> поддержка населения городского округа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563, 42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501, 84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61, 58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89,07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495, 73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-6 </a:t>
                      </a:r>
                      <a:r>
                        <a:rPr lang="ru-RU" sz="800" b="1" u="none" strike="noStrike" dirty="0" smtClean="0">
                          <a:effectLst/>
                        </a:rPr>
                        <a:t>,11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98,78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496, 03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0,31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84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12.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МП"Сохранение</a:t>
                      </a:r>
                      <a:r>
                        <a:rPr lang="ru-RU" sz="800" b="1" u="none" strike="noStrike" dirty="0">
                          <a:effectLst/>
                        </a:rPr>
                        <a:t> и развитие культуры в городском округе "Город Калининград"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476, 35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506, 54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30, 18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106,34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493,46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13, 07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97,42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495, 11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1, 65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393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13.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effectLst/>
                        </a:rPr>
                        <a:t> молодежной сферы, физической культуры, спорта и дополнительного образования спортивной направленности в городском округе "Город Калининград"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530, 26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305 </a:t>
                      </a:r>
                      <a:r>
                        <a:rPr lang="ru-RU" sz="800" b="1" u="none" strike="noStrike" dirty="0" smtClean="0">
                          <a:effectLst/>
                        </a:rPr>
                        <a:t>,58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224, 68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57,63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279, 79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-</a:t>
                      </a:r>
                      <a:r>
                        <a:rPr lang="ru-RU" sz="800" b="1" u="none" strike="noStrike" dirty="0" smtClean="0">
                          <a:effectLst/>
                        </a:rPr>
                        <a:t>25, 79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91,56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291, 05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11, 25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104,02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  <a:tr h="284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14.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МП"Развитие</a:t>
                      </a:r>
                      <a:r>
                        <a:rPr lang="ru-RU" sz="800" b="1" u="none" strike="noStrike" dirty="0">
                          <a:effectLst/>
                        </a:rPr>
                        <a:t> малого и среднего предпринимательства в городском округе "Город Калининград"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>
                      <a:gsLst>
                        <a:gs pos="95000">
                          <a:schemeClr val="tx1">
                            <a:lumMod val="85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0,60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0,65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0,05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108,26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0,65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 smtClean="0">
                          <a:effectLst/>
                        </a:rPr>
                        <a:t>0,650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4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58" marR="4158" marT="4158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892" y="38044"/>
            <a:ext cx="848102" cy="1030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64" y="850557"/>
            <a:ext cx="1705233" cy="10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18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240225" y="847848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solidFill>
                <a:schemeClr val="bg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5063" y="0"/>
            <a:ext cx="10101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«Обеспечение градостроительной и архитектурной деятельности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городском округе «Город Калининград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471445"/>
              </p:ext>
            </p:extLst>
          </p:nvPr>
        </p:nvGraphicFramePr>
        <p:xfrm>
          <a:off x="348345" y="1153273"/>
          <a:ext cx="8500381" cy="337110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357165"/>
                <a:gridCol w="898116"/>
                <a:gridCol w="909934"/>
                <a:gridCol w="909934"/>
                <a:gridCol w="909934"/>
                <a:gridCol w="909934"/>
                <a:gridCol w="681438"/>
                <a:gridCol w="923926"/>
              </a:tblGrid>
              <a:tr h="5515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План 2017 по состоянию на 01.10.2017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89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50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 Документальное обеспечение реализации Генерального плана города Калининграда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1,08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9,58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-0,59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11,68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59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 Обеспечение повышения уровня архитектурно-художественной выразительности города Калининграда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10,34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4,29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6,05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4,90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0,61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3,19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1,71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1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3.Безвозмездные поступления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2,70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835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ИТОГО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24,29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14,45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</a:t>
                      </a:r>
                      <a:r>
                        <a:rPr lang="ru-RU" sz="1050" dirty="0" smtClean="0">
                          <a:effectLst/>
                        </a:rPr>
                        <a:t>9,83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14,47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0,02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14,87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14" y="38044"/>
            <a:ext cx="1345180" cy="1634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6" y="1809656"/>
            <a:ext cx="3303348" cy="496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61" y="4862201"/>
            <a:ext cx="3254960" cy="184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84" y="4618428"/>
            <a:ext cx="3786868" cy="216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001994" y="1094520"/>
            <a:ext cx="1526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806281" y="5932702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3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255" y="-60961"/>
            <a:ext cx="8534401" cy="653143"/>
          </a:xfrm>
        </p:spPr>
        <p:txBody>
          <a:bodyPr>
            <a:normAutofit/>
          </a:bodyPr>
          <a:lstStyle/>
          <a:p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Уважаемые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жители нашего города!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590" y="495301"/>
            <a:ext cx="11704819" cy="5838824"/>
          </a:xfrm>
          <a:gradFill>
            <a:gsLst>
              <a:gs pos="63000">
                <a:schemeClr val="tx2">
                  <a:lumMod val="40000"/>
                  <a:lumOff val="6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целях предоставления гражданам нашего города актуальной информации о бюджете и бюджетном процессе в доступном формате, специалистами комитета экономики, финансов и контроля разработан аналитический продукт «Бюджет для граждан» городского округа «Город Калининград», который содержит сведения об общих параметрах бюджета, включая структуру доходов и расходов бюджета; поступления в бюджет в разрезе налоговых и неналоговых доходов; объем межбюджетных трансфертов; объем долга и дефицита бюджета субъекта Российской Федерации и другие сведения. Мы вовлекаем жителей в бюджетный процесс и практику муниципального управления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При формировании бюджета на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2018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год и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на плановый период 2019-2020 мы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основывались на консервативных оценках, что исключает риски неисполнения первоочередных расходных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обязательств. Проект бюджета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Основными направлениями бюджетной политики и налоговой политики городского округа «Город Калининград» на 2018 год и плановый период 2019 – 2020 годов, исходя из задач социально-экономического развития городского округа «Город Калининград» на 2018 год и плановый период 2019 – 2020 годов и в соответствии с требованиями бюджетного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на 2018 - 2020 годы направлена на сохранение преемственности курса на обеспечение стабильности, сбалансированности и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 бюджета города Калининграда, решение задач, поставленных в стратегических программных документах города Калининграда.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приоритетами при формировании бюджета являлись:</a:t>
            </a:r>
          </a:p>
          <a:p>
            <a:pPr algn="just"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обеспечение  сбалансированности и устойчивости городского бюджета;</a:t>
            </a:r>
          </a:p>
          <a:p>
            <a:pPr algn="just"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повышение эффективности распределения бюджетных ресурсов, в том числе за счет </a:t>
            </a: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на приоритетных целях и задачах в рамках муниципальных программ;</a:t>
            </a:r>
          </a:p>
          <a:p>
            <a:pPr algn="just"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формирование бездефицитного бюджета и минимизация рисков несбалансированности;</a:t>
            </a:r>
          </a:p>
          <a:p>
            <a:pPr algn="just"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оптимизация расходов на обслуживание муниципального долга городского округа «Город </a:t>
            </a: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путем  повышения качества управления муниципальным долгом городского округа </a:t>
            </a: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Калининград». </a:t>
            </a:r>
          </a:p>
          <a:p>
            <a:pPr algn="just">
              <a:lnSpc>
                <a:spcPct val="12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восстановления экономической активности основным приоритетом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</a:t>
            </a: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потенциала сбалансированного развития города. </a:t>
            </a: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этой связи первоочередной задачей для нас явилось найти баланс между нашими возможностями </a:t>
            </a: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доходами), а также потребностями в финансировании расходов.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</a:t>
            </a:r>
            <a:r>
              <a:rPr lang="ru-RU" sz="4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уважением,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заместитель главы </a:t>
            </a:r>
            <a:r>
              <a:rPr lang="ru-RU" sz="4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администрации, председатель </a:t>
            </a:r>
            <a:r>
              <a:rPr lang="ru-RU" sz="4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комитета экономики, финансов и контроля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Наталья Александровна Дмитриева</a:t>
            </a:r>
            <a:r>
              <a:rPr lang="ru-RU" sz="44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39" y="2590800"/>
            <a:ext cx="5607845" cy="391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9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37752" y="38044"/>
            <a:ext cx="11327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«Развитие коммунальной инфраструктуры городского округа 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«Город Калининград»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892" y="38044"/>
            <a:ext cx="848102" cy="103019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585740"/>
              </p:ext>
            </p:extLst>
          </p:nvPr>
        </p:nvGraphicFramePr>
        <p:xfrm>
          <a:off x="385894" y="1238373"/>
          <a:ext cx="11434193" cy="349838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729803"/>
                <a:gridCol w="1095633"/>
                <a:gridCol w="1005016"/>
                <a:gridCol w="922638"/>
                <a:gridCol w="1029730"/>
                <a:gridCol w="823783"/>
                <a:gridCol w="922638"/>
                <a:gridCol w="904952"/>
              </a:tblGrid>
              <a:tr h="24647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Наименование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План 2017 по состоянию на 01.10.2017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изменения к </a:t>
                      </a:r>
                      <a:r>
                        <a:rPr lang="ru-RU" sz="900" dirty="0" err="1" smtClean="0">
                          <a:effectLst/>
                        </a:rPr>
                        <a:t>предыдуще-му</a:t>
                      </a:r>
                      <a:r>
                        <a:rPr lang="ru-RU" sz="900" dirty="0" smtClean="0">
                          <a:effectLst/>
                        </a:rPr>
                        <a:t> году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году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году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442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Развитие систем водоснабжения, водоотведения, гидротехнических сооружений, газоснабжения, теплоснабжения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55, 74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5 9,00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3,23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169,50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110,52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139,83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29,66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70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том числе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96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-объекты АИП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55,74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59,00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3,23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169,50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110,52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139,83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29,66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360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2.Прочие мероприятия в целях развития объектов коммунальной инфраструктуры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41,47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40,47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241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Актуализация схемы теплоснабжения городского округа "Город Калининград"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0,57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0,43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22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Актуализация схемы водоснабжения и водоотведения ГО "Город Калининград"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12,00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3542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Проведение ремонтных работ на объектах инженерной инфраструктуры, используемых в сфере водоотведения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26,23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26,23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360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Прочие мероприятия в целях развития объектов коммунальной инфраструктуры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2,67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2,67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70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ИТОГО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97,21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59,98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37,23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170 </a:t>
                      </a:r>
                      <a:r>
                        <a:rPr lang="ru-RU" sz="900" dirty="0" smtClean="0">
                          <a:effectLst/>
                        </a:rPr>
                        <a:t>,50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110,52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140,83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</a:t>
                      </a:r>
                      <a:r>
                        <a:rPr lang="ru-RU" sz="900" dirty="0" smtClean="0">
                          <a:effectLst/>
                        </a:rPr>
                        <a:t>29,66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3093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Безвозмездные поступления от других бюджетов бюджетной системы Российской Федерации 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40,41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40,41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  <a:tr h="70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ВСЕГО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137,63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59,98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77,65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170,50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110,52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140,83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 </a:t>
                      </a:r>
                      <a:r>
                        <a:rPr lang="ru-RU" sz="900" dirty="0" smtClean="0">
                          <a:effectLst/>
                        </a:rPr>
                        <a:t>29,66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067" marR="30067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4999142"/>
            <a:ext cx="2916195" cy="1720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86" y="4999142"/>
            <a:ext cx="2722803" cy="1742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utoShape 2" descr="Картинки по запросу теплоснабжение калининград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теплоснабжение калининград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49" y="4994830"/>
            <a:ext cx="3130378" cy="1728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31" y="5044049"/>
            <a:ext cx="2471351" cy="1647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144254" y="915207"/>
            <a:ext cx="1690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43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34825" cy="132343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Муниципальная </a:t>
            </a:r>
            <a:r>
              <a:rPr lang="ru-RU" sz="2000" b="1" dirty="0" smtClean="0"/>
              <a:t>программа «Развитие </a:t>
            </a:r>
            <a:r>
              <a:rPr lang="ru-RU" sz="2000" b="1" dirty="0"/>
              <a:t>дорожно-транспортного </a:t>
            </a:r>
            <a:r>
              <a:rPr lang="ru-RU" sz="2000" b="1" dirty="0" smtClean="0"/>
              <a:t>комплекса</a:t>
            </a:r>
            <a:endParaRPr lang="ru-RU" sz="2000" dirty="0"/>
          </a:p>
          <a:p>
            <a:pPr algn="ctr"/>
            <a:r>
              <a:rPr lang="ru-RU" sz="2000" b="1" dirty="0" smtClean="0"/>
              <a:t>                городского </a:t>
            </a:r>
            <a:r>
              <a:rPr lang="ru-RU" sz="2000" b="1" dirty="0"/>
              <a:t>округа «Город Калининград</a:t>
            </a:r>
            <a:r>
              <a:rPr lang="ru-RU" sz="2000" b="1" dirty="0" smtClean="0"/>
              <a:t>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  <a:p>
            <a:pPr indent="450215" algn="ctr"/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894185"/>
              </p:ext>
            </p:extLst>
          </p:nvPr>
        </p:nvGraphicFramePr>
        <p:xfrm>
          <a:off x="54767" y="661719"/>
          <a:ext cx="11825289" cy="605188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537917"/>
                <a:gridCol w="1168843"/>
                <a:gridCol w="889686"/>
                <a:gridCol w="840261"/>
                <a:gridCol w="879632"/>
                <a:gridCol w="868448"/>
                <a:gridCol w="860829"/>
                <a:gridCol w="779673"/>
              </a:tblGrid>
              <a:tr h="285530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Наименование программы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План 2017 по состоянию на 01.10.2017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3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году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году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году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14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 Развитие  и совершенствование  объектов  улично-дорожной сети  города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970, 08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</a:t>
                      </a:r>
                      <a:r>
                        <a:rPr lang="ru-RU" sz="900" dirty="0" smtClean="0">
                          <a:effectLst/>
                        </a:rPr>
                        <a:t>027, 12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57, 04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</a:t>
                      </a:r>
                      <a:r>
                        <a:rPr lang="ru-RU" sz="900" dirty="0" smtClean="0">
                          <a:effectLst/>
                        </a:rPr>
                        <a:t>031, 40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4, 29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947, 37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84,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04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том числе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 -ВЦП "Капитальный ремонт, ремонт и содержание  автомобильных дорог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816, 91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871, 17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54, 26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844, 71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26, 46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857, 73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13, 02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42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финансовая аренда (лизинг) специализированной техники МБУ "Чистота" в целях обеспечения содержания автомобильных дорог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9, 36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11, 43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2, 07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11, 43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11, 44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14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Прочие мероприятия в целях развития и совершенствования объектов улично-дорожной сети города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44, 33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35, 00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9, 33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35, 00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35 000,00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-объекты АИП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99, 48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109, 51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10, 03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140, 26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30, 75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43,20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97,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07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69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2.Совершенствование транспортного обслуживания населения городского округа  "Город Калининград"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670, 14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565, 66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104, 49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389, 71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175, 95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343, 60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46,11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69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возмещение затрат, связанных с перевозкой  населения  городским транспортом общего пользования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368, 14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235, 74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132, 40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235, 74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78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финансовая аренда (лизинг) низкопольных автобусов большого класса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289, 68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289, 68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349, 71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60, 03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303,60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46, 11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251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изготовление бланков "Карта маршрутов регулярных перевозок "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0,10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-0,10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69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мероприятия по подготовке транспортной инфраструктуры  г. </a:t>
                      </a:r>
                      <a:r>
                        <a:rPr lang="ru-RU" sz="900" dirty="0" err="1">
                          <a:effectLst/>
                        </a:rPr>
                        <a:t>калининграда</a:t>
                      </a:r>
                      <a:r>
                        <a:rPr lang="ru-RU" sz="900" dirty="0">
                          <a:effectLst/>
                        </a:rPr>
                        <a:t> к ЧМ по футболу 2018г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12, 22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10, 24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1, 98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10, 24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251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Приобретение автоматизированной системы оплаты проезда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30, 00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30, 00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40, 00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711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 Повышение безопасности дорожного движения  и сокращение дорожно-транспортных происшествий на автомобильных дорогах общего пользования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38, 94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20, 03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18, 91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0,030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0,030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251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Приобретение и установка остановочных павильонов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19, 90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20, 00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0,10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88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Организация и проведение конкурсов, викторин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0,030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0,030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0,030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0,030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68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Ремонт пешеходных переходов вблизи детских образовательных учреждений в пределах границ городского округа "Город Калининград"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19, 01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19, 01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1 </a:t>
                      </a:r>
                      <a:r>
                        <a:rPr lang="ru-RU" sz="900" dirty="0" smtClean="0">
                          <a:effectLst/>
                        </a:rPr>
                        <a:t>679,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16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1 </a:t>
                      </a:r>
                      <a:r>
                        <a:rPr lang="ru-RU" sz="900" dirty="0" smtClean="0">
                          <a:effectLst/>
                        </a:rPr>
                        <a:t>612,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81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66,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36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1 </a:t>
                      </a:r>
                      <a:r>
                        <a:rPr lang="ru-RU" sz="900" dirty="0" smtClean="0">
                          <a:effectLst/>
                        </a:rPr>
                        <a:t>421,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191,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66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 </a:t>
                      </a:r>
                      <a:r>
                        <a:rPr lang="ru-RU" sz="900" dirty="0" smtClean="0">
                          <a:effectLst/>
                        </a:rPr>
                        <a:t>291, 00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130,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3263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Безвозмездные поступления от других бюджетов бюджетной системы Российской Федерации 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152,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51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-1 </a:t>
                      </a:r>
                      <a:r>
                        <a:rPr lang="ru-RU" sz="1000" dirty="0" smtClean="0">
                          <a:effectLst/>
                        </a:rPr>
                        <a:t>152,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51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  <a:tr h="163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2 </a:t>
                      </a:r>
                      <a:r>
                        <a:rPr lang="ru-RU" sz="1000" dirty="0" smtClean="0">
                          <a:effectLst/>
                        </a:rPr>
                        <a:t>831,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67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</a:t>
                      </a:r>
                      <a:r>
                        <a:rPr lang="ru-RU" sz="1000" dirty="0" smtClean="0">
                          <a:effectLst/>
                        </a:rPr>
                        <a:t>612, 81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-1 </a:t>
                      </a:r>
                      <a:r>
                        <a:rPr lang="ru-RU" sz="1000" dirty="0" smtClean="0">
                          <a:effectLst/>
                        </a:rPr>
                        <a:t>218,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86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</a:t>
                      </a:r>
                      <a:r>
                        <a:rPr lang="ru-RU" sz="1000" dirty="0" smtClean="0">
                          <a:effectLst/>
                        </a:rPr>
                        <a:t>421, 14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-191 660,26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</a:t>
                      </a:r>
                      <a:r>
                        <a:rPr lang="ru-RU" sz="1000" dirty="0" smtClean="0">
                          <a:effectLst/>
                        </a:rPr>
                        <a:t>291, 00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130,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609" marR="18609" marT="0" marB="0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030" y="-1"/>
            <a:ext cx="934294" cy="1120347"/>
          </a:xfrm>
          <a:prstGeom prst="rect">
            <a:avLst/>
          </a:prstGeom>
        </p:spPr>
      </p:pic>
      <p:sp>
        <p:nvSpPr>
          <p:cNvPr id="6" name="AutoShape 2" descr="Картинки по запросу транспорт калининграда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401300"/>
            <a:ext cx="2609849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b="24615"/>
          <a:stretch/>
        </p:blipFill>
        <p:spPr>
          <a:xfrm>
            <a:off x="2955551" y="906162"/>
            <a:ext cx="2618603" cy="101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728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88559" y="67360"/>
            <a:ext cx="1252537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Благоустройство и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экология городского округа «Город Калининград»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320941"/>
              </p:ext>
            </p:extLst>
          </p:nvPr>
        </p:nvGraphicFramePr>
        <p:xfrm>
          <a:off x="73467" y="504053"/>
          <a:ext cx="11563349" cy="370844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715000"/>
                <a:gridCol w="923925"/>
                <a:gridCol w="809625"/>
                <a:gridCol w="809625"/>
                <a:gridCol w="876300"/>
                <a:gridCol w="828675"/>
                <a:gridCol w="800100"/>
                <a:gridCol w="800099"/>
              </a:tblGrid>
              <a:tr h="13963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План 2017 по состоянию на 01.10.2017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8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69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 Повышение благоустроенности городских территорий, в т.ч.: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459, 23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523, 19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63, 96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483, 83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39, 36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483, 83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4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Реализация ведомственной целевой программы "Ремонт и содержание объектов благоустройства городского округа "Город Калининград"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384, 86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428, 22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43, 36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412, 43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15,79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412, 43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9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Проектирование, строительство нового и модернизация существующего наружного освещения на городских территориях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37, 68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36, 40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1, 28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36, 40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36, 40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00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Разработка проектной документации, реализация проектов по благоустройству территорий парков, скверов и зеленых зон…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3 674,00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3, 67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139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Организация мест захоронения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8, 01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3, 01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06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Благоустройство дворовых территорий в рамках ВЦП "Формирование современной городской среды городского округа "Город Калининград"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25, 00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53, 57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28, 57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25,00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28, 57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25,00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320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 Улучшение экологической обстановки и создание благоприятных условий проживания населения на территории городского округа "Город Калининград"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81, 38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70, 56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10, 82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71, 59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1, 03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72, 08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0,49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88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Мероприятия по охране окружающей среды, содержанию городских лесов, водотоков и др. в т.ч.  муниципальное. задание МБУ "Леса", МБУ "Гидротехник"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81, 38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70, 56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10, 82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71, 59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1, 03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72, 08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0,49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139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Итого: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540, 61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593, 75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53, 14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555, 42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38, 33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555, 91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0,49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1732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181</a:t>
                      </a:r>
                      <a:r>
                        <a:rPr lang="ru-RU" sz="900" dirty="0" smtClean="0">
                          <a:effectLst/>
                        </a:rPr>
                        <a:t>,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3</a:t>
                      </a:r>
                      <a:r>
                        <a:rPr lang="ru-RU" sz="900" dirty="0" smtClean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en-US" sz="900" dirty="0" smtClean="0">
                          <a:effectLst/>
                        </a:rPr>
                        <a:t>181</a:t>
                      </a:r>
                      <a:r>
                        <a:rPr lang="ru-RU" sz="900" dirty="0" smtClean="0">
                          <a:effectLst/>
                        </a:rPr>
                        <a:t>,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  <a:r>
                        <a:rPr lang="en-US" sz="900" dirty="0" smtClean="0">
                          <a:effectLst/>
                        </a:rPr>
                        <a:t>3</a:t>
                      </a:r>
                      <a:r>
                        <a:rPr lang="ru-RU" sz="900" dirty="0" smtClean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201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Целевые, безвозмездные поступления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15,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15,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</a:rPr>
                        <a:t>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  <a:tr h="1706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736,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93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593, 75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100" dirty="0" smtClean="0">
                          <a:effectLst/>
                        </a:rPr>
                        <a:t>143,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555, 42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100" dirty="0" smtClean="0">
                          <a:effectLst/>
                        </a:rPr>
                        <a:t>38,33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555, 91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0,49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269" marR="24269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6" y="4454781"/>
            <a:ext cx="10455716" cy="2203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82649" y="5653976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22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798779" y="4131049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7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-1" b="22755"/>
          <a:stretch/>
        </p:blipFill>
        <p:spPr>
          <a:xfrm>
            <a:off x="0" y="3602390"/>
            <a:ext cx="3771900" cy="266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71475" y="107120"/>
            <a:ext cx="11106150" cy="8309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«Обеспечение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реализации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гражданами своих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прав в области жилищных отношений»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310207"/>
              </p:ext>
            </p:extLst>
          </p:nvPr>
        </p:nvGraphicFramePr>
        <p:xfrm>
          <a:off x="3771900" y="1230915"/>
          <a:ext cx="8305798" cy="458293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796580"/>
                <a:gridCol w="927569"/>
                <a:gridCol w="814843"/>
                <a:gridCol w="1038225"/>
                <a:gridCol w="843310"/>
                <a:gridCol w="981303"/>
                <a:gridCol w="844459"/>
                <a:gridCol w="1059509"/>
              </a:tblGrid>
              <a:tr h="371208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План 2017 по состоянию на 01.10.2017 </a:t>
                      </a:r>
                      <a:r>
                        <a:rPr lang="ru-RU" sz="1050" dirty="0" smtClean="0">
                          <a:effectLst/>
                        </a:rPr>
                        <a:t>(</a:t>
                      </a:r>
                      <a:r>
                        <a:rPr lang="ru-RU" sz="1050" dirty="0" err="1" smtClean="0">
                          <a:effectLst/>
                        </a:rPr>
                        <a:t>млн.руб</a:t>
                      </a:r>
                      <a:r>
                        <a:rPr lang="ru-RU" sz="1050" dirty="0">
                          <a:effectLst/>
                        </a:rPr>
                        <a:t>.)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Проект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изменения к </a:t>
                      </a:r>
                      <a:r>
                        <a:rPr lang="ru-RU" sz="1050" dirty="0" err="1">
                          <a:effectLst/>
                        </a:rPr>
                        <a:t>предыдуще-му</a:t>
                      </a:r>
                      <a:r>
                        <a:rPr lang="ru-RU" sz="1050" dirty="0">
                          <a:effectLst/>
                        </a:rPr>
                        <a:t> году </a:t>
                      </a:r>
                      <a:r>
                        <a:rPr lang="ru-RU" sz="1050" dirty="0" smtClean="0">
                          <a:effectLst/>
                        </a:rPr>
                        <a:t>(млн. </a:t>
                      </a:r>
                      <a:r>
                        <a:rPr lang="ru-RU" sz="1050" dirty="0">
                          <a:effectLst/>
                        </a:rPr>
                        <a:t>руб.)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Проект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изменения к </a:t>
                      </a:r>
                      <a:r>
                        <a:rPr lang="ru-RU" sz="1050" dirty="0" err="1">
                          <a:effectLst/>
                        </a:rPr>
                        <a:t>предыдуще-му</a:t>
                      </a:r>
                      <a:r>
                        <a:rPr lang="ru-RU" sz="1050" dirty="0">
                          <a:effectLst/>
                        </a:rPr>
                        <a:t> году </a:t>
                      </a:r>
                      <a:r>
                        <a:rPr lang="ru-RU" sz="1050" dirty="0" smtClean="0">
                          <a:effectLst/>
                        </a:rPr>
                        <a:t>(млн. </a:t>
                      </a:r>
                      <a:r>
                        <a:rPr lang="ru-RU" sz="1050" dirty="0">
                          <a:effectLst/>
                        </a:rPr>
                        <a:t>руб.)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Проект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изменения к </a:t>
                      </a:r>
                      <a:r>
                        <a:rPr lang="ru-RU" sz="1050" dirty="0" err="1">
                          <a:effectLst/>
                        </a:rPr>
                        <a:t>предыдуще-му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smtClean="0">
                          <a:effectLst/>
                        </a:rPr>
                        <a:t>году(млн. </a:t>
                      </a:r>
                      <a:r>
                        <a:rPr lang="ru-RU" sz="1050" dirty="0" err="1">
                          <a:effectLst/>
                        </a:rPr>
                        <a:t>руб</a:t>
                      </a:r>
                      <a:r>
                        <a:rPr lang="ru-RU" sz="1050" dirty="0">
                          <a:effectLst/>
                        </a:rPr>
                        <a:t>)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199627"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b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659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1.Проведение капитального  ремонта домов в городском  округе "Город Калининград"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118, 72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122, 64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3, 92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122, 93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0,29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122, 93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0,00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8579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2. Прочие мероприятия в целях создания условий для эффективного управления многоквартирными ломами городского округа "Город Калининград"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1402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Итого: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119,</a:t>
                      </a: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22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123,14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3,</a:t>
                      </a: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92</a:t>
                      </a: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123,43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0,29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123,43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0,00 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5939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292, 41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</a:t>
                      </a:r>
                      <a:r>
                        <a:rPr lang="ru-RU" sz="1050" dirty="0" smtClean="0">
                          <a:effectLst/>
                        </a:rPr>
                        <a:t>292,</a:t>
                      </a: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endParaRPr lang="ru-RU" sz="105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  <a:tr h="1402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Всего: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411,</a:t>
                      </a: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63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123,14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</a:t>
                      </a:r>
                      <a:r>
                        <a:rPr lang="ru-RU" sz="1050" dirty="0" smtClean="0">
                          <a:effectLst/>
                        </a:rPr>
                        <a:t>288,</a:t>
                      </a: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49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123,43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0,29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123,43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9393" marR="59393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8" y="1202089"/>
            <a:ext cx="3362325" cy="240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84476" y="5931701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23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67404" y="5986073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4" y="95161"/>
            <a:ext cx="10810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«Обеспечение эффективного использования муниципального имущества и земельных ресурсов городского округа «Город Калининград»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436726"/>
              </p:ext>
            </p:extLst>
          </p:nvPr>
        </p:nvGraphicFramePr>
        <p:xfrm>
          <a:off x="257173" y="807309"/>
          <a:ext cx="11496678" cy="295145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272891"/>
                <a:gridCol w="1268901"/>
                <a:gridCol w="1263432"/>
                <a:gridCol w="1263432"/>
                <a:gridCol w="1128883"/>
                <a:gridCol w="1128883"/>
                <a:gridCol w="983504"/>
                <a:gridCol w="1186752"/>
              </a:tblGrid>
              <a:tr h="45947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Наименование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План 2017 по состоянию на 01.10.2017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4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Проект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изменения к </a:t>
                      </a:r>
                      <a:r>
                        <a:rPr lang="ru-RU" sz="1100" dirty="0" smtClean="0">
                          <a:effectLst/>
                        </a:rPr>
                        <a:t>предыдущему </a:t>
                      </a:r>
                      <a:r>
                        <a:rPr lang="ru-RU" sz="1100" dirty="0">
                          <a:effectLst/>
                        </a:rPr>
                        <a:t>году </a:t>
                      </a:r>
                      <a:r>
                        <a:rPr lang="ru-RU" sz="1100" dirty="0" smtClean="0">
                          <a:effectLst/>
                        </a:rPr>
                        <a:t>(млн. </a:t>
                      </a:r>
                      <a:r>
                        <a:rPr lang="ru-RU" sz="1100" dirty="0">
                          <a:effectLst/>
                        </a:rPr>
                        <a:t>руб.)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Проект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изменения к </a:t>
                      </a:r>
                      <a:r>
                        <a:rPr lang="ru-RU" sz="1100" dirty="0" smtClean="0">
                          <a:effectLst/>
                        </a:rPr>
                        <a:t>предыдущему </a:t>
                      </a:r>
                      <a:r>
                        <a:rPr lang="ru-RU" sz="1100" dirty="0">
                          <a:effectLst/>
                        </a:rPr>
                        <a:t>году </a:t>
                      </a:r>
                      <a:r>
                        <a:rPr lang="ru-RU" sz="1100" dirty="0" smtClean="0">
                          <a:effectLst/>
                        </a:rPr>
                        <a:t>(млн. </a:t>
                      </a:r>
                      <a:r>
                        <a:rPr lang="ru-RU" sz="1100" dirty="0">
                          <a:effectLst/>
                        </a:rPr>
                        <a:t>руб.)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Проект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изменения к </a:t>
                      </a:r>
                      <a:r>
                        <a:rPr lang="ru-RU" sz="1100" dirty="0" smtClean="0">
                          <a:effectLst/>
                        </a:rPr>
                        <a:t>предыдущему </a:t>
                      </a:r>
                      <a:r>
                        <a:rPr lang="ru-RU" sz="1100" dirty="0">
                          <a:effectLst/>
                        </a:rPr>
                        <a:t>году </a:t>
                      </a:r>
                      <a:r>
                        <a:rPr lang="ru-RU" sz="1100" dirty="0" smtClean="0">
                          <a:effectLst/>
                        </a:rPr>
                        <a:t>(млн. </a:t>
                      </a:r>
                      <a:r>
                        <a:rPr lang="ru-RU" sz="1100" dirty="0">
                          <a:effectLst/>
                        </a:rPr>
                        <a:t>руб.)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6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 Обеспечение эффективного использования муниципального имущества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473, 82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61, 04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100" dirty="0" smtClean="0">
                          <a:effectLst/>
                        </a:rPr>
                        <a:t>412, 78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61, 53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0,49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61, 24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-0,29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6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2.Безвозмездные поступления от других бюджетов бюджетной системы Российской Федерации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100" dirty="0" smtClean="0">
                          <a:effectLst/>
                        </a:rPr>
                        <a:t>30,00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3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 Обеспечение эффективного использования земельных ресурсов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9,18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5, 60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100" dirty="0" smtClean="0">
                          <a:effectLst/>
                        </a:rPr>
                        <a:t>3, 57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7,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94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2, 33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 </a:t>
                      </a:r>
                      <a:r>
                        <a:rPr lang="ru-RU" sz="1100" dirty="0" smtClean="0">
                          <a:effectLst/>
                        </a:rPr>
                        <a:t>,74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r>
                        <a:rPr lang="ru-RU" sz="1100" dirty="0" smtClean="0">
                          <a:effectLst/>
                        </a:rPr>
                        <a:t>2, 20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7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ИТОГО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513,00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66, 64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r>
                        <a:rPr lang="ru-RU" sz="1200" dirty="0" smtClean="0">
                          <a:effectLst/>
                        </a:rPr>
                        <a:t>446, 35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69, 47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2, 83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66 </a:t>
                      </a:r>
                      <a:r>
                        <a:rPr lang="ru-RU" sz="1200" dirty="0" smtClean="0">
                          <a:effectLst/>
                        </a:rPr>
                        <a:t>,98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r>
                        <a:rPr lang="ru-RU" sz="1200" dirty="0" smtClean="0">
                          <a:effectLst/>
                        </a:rPr>
                        <a:t>2, 49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" y="3795855"/>
            <a:ext cx="3762377" cy="288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33386" y="389931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Снос самовольных построек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5" y="4058271"/>
            <a:ext cx="3595690" cy="262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8512520" y="3973916"/>
            <a:ext cx="3365155" cy="268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06" y="4100830"/>
            <a:ext cx="351437" cy="3356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30248" y="5891177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24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857297" y="3750494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33168" y="124121"/>
            <a:ext cx="11664778" cy="10618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«Переселение граждан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аварийного жилищного фонда и 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жилых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помещений,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признанных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непригодными для проживания, расположенных на 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округа «Город Калининград»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362308"/>
              </p:ext>
            </p:extLst>
          </p:nvPr>
        </p:nvGraphicFramePr>
        <p:xfrm>
          <a:off x="113542" y="1171574"/>
          <a:ext cx="8163683" cy="356425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97695"/>
                <a:gridCol w="795890"/>
                <a:gridCol w="885952"/>
                <a:gridCol w="1109395"/>
                <a:gridCol w="936276"/>
                <a:gridCol w="1123950"/>
                <a:gridCol w="723900"/>
                <a:gridCol w="1190625"/>
              </a:tblGrid>
              <a:tr h="1879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</a:rPr>
                        <a:t>программ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План 2017 по состоянию на 01.10.2017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8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Проект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изменения к </a:t>
                      </a:r>
                      <a:r>
                        <a:rPr lang="ru-RU" sz="1100" dirty="0" err="1">
                          <a:effectLst/>
                        </a:rPr>
                        <a:t>предыдуще-му</a:t>
                      </a:r>
                      <a:r>
                        <a:rPr lang="ru-RU" sz="1100" dirty="0">
                          <a:effectLst/>
                        </a:rPr>
                        <a:t> году  </a:t>
                      </a:r>
                      <a:r>
                        <a:rPr lang="ru-RU" sz="1100" dirty="0" smtClean="0">
                          <a:effectLst/>
                        </a:rPr>
                        <a:t>(млн. </a:t>
                      </a:r>
                      <a:r>
                        <a:rPr lang="ru-RU" sz="1100" dirty="0">
                          <a:effectLst/>
                        </a:rPr>
                        <a:t>руб.)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Проект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изменения к </a:t>
                      </a:r>
                      <a:r>
                        <a:rPr lang="ru-RU" sz="1100" dirty="0" err="1">
                          <a:effectLst/>
                        </a:rPr>
                        <a:t>предыдуще-му</a:t>
                      </a:r>
                      <a:r>
                        <a:rPr lang="ru-RU" sz="1100" dirty="0">
                          <a:effectLst/>
                        </a:rPr>
                        <a:t> году  </a:t>
                      </a:r>
                      <a:r>
                        <a:rPr lang="ru-RU" sz="1100" dirty="0" smtClean="0">
                          <a:effectLst/>
                        </a:rPr>
                        <a:t>(</a:t>
                      </a:r>
                      <a:r>
                        <a:rPr lang="ru-RU" sz="1100" dirty="0" err="1" smtClean="0">
                          <a:effectLst/>
                        </a:rPr>
                        <a:t>млн.руб</a:t>
                      </a:r>
                      <a:r>
                        <a:rPr lang="ru-RU" sz="1100" dirty="0">
                          <a:effectLst/>
                        </a:rPr>
                        <a:t>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Проект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изменения к </a:t>
                      </a:r>
                      <a:r>
                        <a:rPr lang="ru-RU" sz="1100" dirty="0" err="1">
                          <a:effectLst/>
                        </a:rPr>
                        <a:t>предыдуще-му</a:t>
                      </a:r>
                      <a:r>
                        <a:rPr lang="ru-RU" sz="1100" dirty="0">
                          <a:effectLst/>
                        </a:rPr>
                        <a:t> году  </a:t>
                      </a:r>
                      <a:r>
                        <a:rPr lang="ru-RU" sz="1100" dirty="0" smtClean="0">
                          <a:effectLst/>
                        </a:rPr>
                        <a:t>(</a:t>
                      </a:r>
                      <a:r>
                        <a:rPr lang="ru-RU" sz="1100" dirty="0" err="1" smtClean="0">
                          <a:effectLst/>
                        </a:rPr>
                        <a:t>млн.руб</a:t>
                      </a:r>
                      <a:r>
                        <a:rPr lang="ru-RU" sz="1100" dirty="0">
                          <a:effectLst/>
                        </a:rPr>
                        <a:t>.)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7960"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06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Осуществление переселения граждан из многоквартирных домов, признанных в установленном порядке аварийными и подлежащими сносу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60, 00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43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7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en-US" sz="900" dirty="0" err="1">
                          <a:effectLst/>
                        </a:rPr>
                        <a:t>Всего</a:t>
                      </a:r>
                      <a:r>
                        <a:rPr lang="en-US" sz="900" dirty="0">
                          <a:effectLst/>
                        </a:rPr>
                        <a:t>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160,00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60,00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978" y="1393440"/>
            <a:ext cx="3791980" cy="252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45" y="5067598"/>
            <a:ext cx="3939746" cy="158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2"/>
          <a:stretch/>
        </p:blipFill>
        <p:spPr>
          <a:xfrm>
            <a:off x="7157183" y="4000109"/>
            <a:ext cx="4120417" cy="272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053903"/>
            <a:ext cx="2232152" cy="160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706477" y="5924464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25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43598" y="1100039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90500" y="104686"/>
            <a:ext cx="11182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0500" y="104686"/>
            <a:ext cx="11182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«Осуществление мероприятий по гражданской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обороне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защите населения и территории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округа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 Калининград»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чрезвычайных ситуаций»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509859"/>
              </p:ext>
            </p:extLst>
          </p:nvPr>
        </p:nvGraphicFramePr>
        <p:xfrm>
          <a:off x="459613" y="1474897"/>
          <a:ext cx="7484237" cy="471816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599111"/>
                <a:gridCol w="981155"/>
                <a:gridCol w="722496"/>
                <a:gridCol w="923925"/>
                <a:gridCol w="762000"/>
                <a:gridCol w="894835"/>
                <a:gridCol w="683741"/>
                <a:gridCol w="916974"/>
              </a:tblGrid>
              <a:tr h="2985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 2017 по состоянию на 01.10.2017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Проект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изменения к </a:t>
                      </a:r>
                      <a:r>
                        <a:rPr lang="ru-RU" sz="1000" dirty="0" err="1">
                          <a:effectLst/>
                        </a:rPr>
                        <a:t>предыдуще-му</a:t>
                      </a:r>
                      <a:r>
                        <a:rPr lang="ru-RU" sz="1000" dirty="0">
                          <a:effectLst/>
                        </a:rPr>
                        <a:t> году </a:t>
                      </a:r>
                      <a:r>
                        <a:rPr lang="ru-RU" sz="1000" dirty="0" smtClean="0">
                          <a:effectLst/>
                        </a:rPr>
                        <a:t>(млн. </a:t>
                      </a:r>
                      <a:r>
                        <a:rPr lang="ru-RU" sz="1000" dirty="0">
                          <a:effectLst/>
                        </a:rPr>
                        <a:t>руб.)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Проект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изменения к </a:t>
                      </a:r>
                      <a:r>
                        <a:rPr lang="ru-RU" sz="1000" dirty="0" err="1">
                          <a:effectLst/>
                        </a:rPr>
                        <a:t>предыдуще-му</a:t>
                      </a:r>
                      <a:r>
                        <a:rPr lang="ru-RU" sz="1000" dirty="0">
                          <a:effectLst/>
                        </a:rPr>
                        <a:t> году </a:t>
                      </a:r>
                      <a:r>
                        <a:rPr lang="ru-RU" sz="1000" dirty="0" smtClean="0">
                          <a:effectLst/>
                        </a:rPr>
                        <a:t>(млн. </a:t>
                      </a:r>
                      <a:r>
                        <a:rPr lang="ru-RU" sz="1000" dirty="0">
                          <a:effectLst/>
                        </a:rPr>
                        <a:t>руб.)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Проект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изменения к </a:t>
                      </a:r>
                      <a:r>
                        <a:rPr lang="ru-RU" sz="1000" dirty="0" err="1">
                          <a:effectLst/>
                        </a:rPr>
                        <a:t>предыдуще-му</a:t>
                      </a:r>
                      <a:r>
                        <a:rPr lang="ru-RU" sz="1000" dirty="0">
                          <a:effectLst/>
                        </a:rPr>
                        <a:t> году </a:t>
                      </a:r>
                      <a:r>
                        <a:rPr lang="ru-RU" sz="1000" dirty="0" smtClean="0">
                          <a:effectLst/>
                        </a:rPr>
                        <a:t>(млн. </a:t>
                      </a:r>
                      <a:r>
                        <a:rPr lang="ru-RU" sz="1000" dirty="0">
                          <a:effectLst/>
                        </a:rPr>
                        <a:t>руб.)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</a:tr>
              <a:tr h="8227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 Поддержание в постоянной готовности к использованию систем оповещения населения об опасности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0,87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2, 21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1, 34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2, 21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2, 21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</a:tr>
              <a:tr h="444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 Обеспечение мер первичной противопожарной безопасности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2, 10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2, 10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2, 10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2, 10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</a:tr>
              <a:tr h="703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 Информационное обеспечение защиты населения и территорий от чрезвычайных ситуаций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0,40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1, 60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1, 20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1, 60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1, 60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</a:tr>
              <a:tr h="922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 Организация деятельности аварийно-спасательных служб на территории городского округа "Город Калининград"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22, 39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22, 39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</a:tr>
              <a:tr h="112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Всего: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25, 76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5, 91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19, 85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5, 91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5, 91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962" marR="42962" marT="0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01" y="3910179"/>
            <a:ext cx="4257675" cy="263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63" y="1655803"/>
            <a:ext cx="3286125" cy="219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882184" y="5660853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26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584914" y="1253714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2901" y="0"/>
            <a:ext cx="12258675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округа «Город Калининград»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62465"/>
              </p:ext>
            </p:extLst>
          </p:nvPr>
        </p:nvGraphicFramePr>
        <p:xfrm>
          <a:off x="442653" y="969699"/>
          <a:ext cx="11263572" cy="425060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744878"/>
                <a:gridCol w="1003719"/>
                <a:gridCol w="952500"/>
                <a:gridCol w="979129"/>
                <a:gridCol w="917963"/>
                <a:gridCol w="907353"/>
                <a:gridCol w="816169"/>
                <a:gridCol w="941861"/>
              </a:tblGrid>
              <a:tr h="9340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 2017 по состоянию на 01.10.2017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Проект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изменения к </a:t>
                      </a:r>
                      <a:r>
                        <a:rPr lang="ru-RU" sz="1000" dirty="0" err="1">
                          <a:effectLst/>
                        </a:rPr>
                        <a:t>предыдуще-му</a:t>
                      </a:r>
                      <a:r>
                        <a:rPr lang="ru-RU" sz="1000" dirty="0">
                          <a:effectLst/>
                        </a:rPr>
                        <a:t> году </a:t>
                      </a:r>
                      <a:r>
                        <a:rPr lang="ru-RU" sz="1000" dirty="0" smtClean="0">
                          <a:effectLst/>
                        </a:rPr>
                        <a:t>(млн. </a:t>
                      </a:r>
                      <a:r>
                        <a:rPr lang="ru-RU" sz="1000" dirty="0">
                          <a:effectLst/>
                        </a:rPr>
                        <a:t>руб.)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Проект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изменения к </a:t>
                      </a:r>
                      <a:r>
                        <a:rPr lang="ru-RU" sz="1000" dirty="0" err="1">
                          <a:effectLst/>
                        </a:rPr>
                        <a:t>предыдуще-му</a:t>
                      </a:r>
                      <a:r>
                        <a:rPr lang="ru-RU" sz="1000" dirty="0">
                          <a:effectLst/>
                        </a:rPr>
                        <a:t> году </a:t>
                      </a:r>
                      <a:r>
                        <a:rPr lang="ru-RU" sz="1000" dirty="0" smtClean="0">
                          <a:effectLst/>
                        </a:rPr>
                        <a:t>(млн. </a:t>
                      </a:r>
                      <a:r>
                        <a:rPr lang="ru-RU" sz="1000" dirty="0">
                          <a:effectLst/>
                        </a:rPr>
                        <a:t>руб.)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Проект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изменения к </a:t>
                      </a:r>
                      <a:r>
                        <a:rPr lang="ru-RU" sz="1000" dirty="0" err="1">
                          <a:effectLst/>
                        </a:rPr>
                        <a:t>предыдуще-му</a:t>
                      </a:r>
                      <a:r>
                        <a:rPr lang="ru-RU" sz="1000" dirty="0">
                          <a:effectLst/>
                        </a:rPr>
                        <a:t> году </a:t>
                      </a:r>
                      <a:r>
                        <a:rPr lang="ru-RU" sz="1000" dirty="0" smtClean="0">
                          <a:effectLst/>
                        </a:rPr>
                        <a:t>(млн. </a:t>
                      </a:r>
                      <a:r>
                        <a:rPr lang="ru-RU" sz="1000" dirty="0">
                          <a:effectLst/>
                        </a:rPr>
                        <a:t>руб.)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706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 Обеспечение государственных гарантий прав граждан на получение общедоступного и бесплатного дошкольного, начального общего, основного общего, среднего общего образования, обеспечение дополнительного образования детей, организация отдыха детей и подростков в каникулярное время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054,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086,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76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31,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94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092,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84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6, 08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118,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25, 50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314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 Совершенствование системы выявления, развития и адресной поддержки одаренных детей в различных областях деятельности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5, 30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5, 52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5, 60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0,08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5, 95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0,34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400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 Развитие кадрового потенциала отрасли в соответствии с обновлением содержания образования и технологий управления на основе модульного и персонифицированного подхода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7, 33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6, 46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-0,86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6, 51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0,05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6, 83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600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 Развитие сети учреждений образования и обеспечение комплексной безопасности зданий подведомственных учреждений (противопожарной, санитарно-эпидемиологической, антитеррористической и т.д.) в соответствии с действующим законодательством, в том числе: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118,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611, 41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493,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28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451, 78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159, 63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22,26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429, 52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390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 -реализация ведомственной целевой программы "Обеспечение требований комплексной безопасности в муниципальных учреждениях образования и загородных оздоровительных центрах"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53, 93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54, 21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0,28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20, 39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33, 86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22, 16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</a:t>
                      </a:r>
                      <a:r>
                        <a:rPr lang="ru-RU" sz="1000" dirty="0" smtClean="0">
                          <a:effectLst/>
                        </a:rPr>
                        <a:t>,77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213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Итого за счет средств бюджета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185,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59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710,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16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524,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58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556,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153,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1 </a:t>
                      </a:r>
                      <a:r>
                        <a:rPr lang="ru-RU" sz="1000" dirty="0" smtClean="0">
                          <a:effectLst/>
                        </a:rPr>
                        <a:t>153,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40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403,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355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Безвозмездные поступления от других бюджетов бюджетной системы Российской Федерации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3 </a:t>
                      </a:r>
                      <a:r>
                        <a:rPr lang="ru-RU" sz="1000" dirty="0" smtClean="0">
                          <a:effectLst/>
                        </a:rPr>
                        <a:t>542,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3 </a:t>
                      </a:r>
                      <a:r>
                        <a:rPr lang="ru-RU" sz="1000" dirty="0" smtClean="0">
                          <a:effectLst/>
                        </a:rPr>
                        <a:t>547,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65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3 </a:t>
                      </a:r>
                      <a:r>
                        <a:rPr lang="ru-RU" sz="1000" dirty="0" smtClean="0">
                          <a:effectLst/>
                        </a:rPr>
                        <a:t>547,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3 </a:t>
                      </a:r>
                      <a:r>
                        <a:rPr lang="ru-RU" sz="1000" dirty="0" smtClean="0">
                          <a:effectLst/>
                        </a:rPr>
                        <a:t>547,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  <a:tr h="93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</a:t>
                      </a:r>
                      <a:r>
                        <a:rPr lang="ru-RU" sz="1000" dirty="0" smtClean="0">
                          <a:effectLst/>
                        </a:rPr>
                        <a:t>727, 75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 </a:t>
                      </a:r>
                      <a:r>
                        <a:rPr lang="ru-RU" sz="1000" dirty="0" smtClean="0">
                          <a:effectLst/>
                        </a:rPr>
                        <a:t>257, 99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530, 23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 </a:t>
                      </a:r>
                      <a:r>
                        <a:rPr lang="ru-RU" sz="1000" dirty="0" smtClean="0">
                          <a:effectLst/>
                        </a:rPr>
                        <a:t>104, 57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153, 42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</a:t>
                      </a:r>
                      <a:r>
                        <a:rPr lang="ru-RU" sz="1000" dirty="0" smtClean="0">
                          <a:effectLst/>
                        </a:rPr>
                        <a:t>701, 22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r>
                        <a:rPr lang="ru-RU" sz="1000" smtClean="0">
                          <a:effectLst/>
                        </a:rPr>
                        <a:t>403, 35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795" marR="32795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53" y="5346073"/>
            <a:ext cx="2486025" cy="1398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9" y="5335324"/>
            <a:ext cx="2366706" cy="1447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5" y="5335324"/>
            <a:ext cx="2609850" cy="1437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33" y="5335323"/>
            <a:ext cx="2333883" cy="1437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049755" y="5710304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5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95351" y="0"/>
            <a:ext cx="12258675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Муниципальная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населения </a:t>
            </a:r>
          </a:p>
          <a:p>
            <a:pPr indent="450215" algn="ctr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«Город Калининград»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411275"/>
              </p:ext>
            </p:extLst>
          </p:nvPr>
        </p:nvGraphicFramePr>
        <p:xfrm>
          <a:off x="742951" y="981075"/>
          <a:ext cx="10774442" cy="441613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916070"/>
                <a:gridCol w="1050050"/>
                <a:gridCol w="914161"/>
                <a:gridCol w="951222"/>
                <a:gridCol w="1099464"/>
                <a:gridCol w="926515"/>
                <a:gridCol w="988282"/>
                <a:gridCol w="928678"/>
              </a:tblGrid>
              <a:tr h="1884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 2017 по состоянию на 01.10.2017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0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Проект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изменения к предыдущему году </a:t>
                      </a:r>
                      <a:r>
                        <a:rPr lang="ru-RU" sz="800" dirty="0" smtClean="0">
                          <a:effectLst/>
                        </a:rPr>
                        <a:t>(млн. </a:t>
                      </a:r>
                      <a:r>
                        <a:rPr lang="ru-RU" sz="800" dirty="0">
                          <a:effectLst/>
                        </a:rPr>
                        <a:t>руб.)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Проект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изменения к предыдущему году </a:t>
                      </a:r>
                      <a:r>
                        <a:rPr lang="ru-RU" sz="800" dirty="0" smtClean="0">
                          <a:effectLst/>
                        </a:rPr>
                        <a:t>(млн. </a:t>
                      </a:r>
                      <a:r>
                        <a:rPr lang="ru-RU" sz="800" dirty="0">
                          <a:effectLst/>
                        </a:rPr>
                        <a:t>руб.)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Проект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изменения к предыдущему году </a:t>
                      </a:r>
                      <a:r>
                        <a:rPr lang="ru-RU" sz="800" dirty="0" smtClean="0">
                          <a:effectLst/>
                        </a:rPr>
                        <a:t>(млн. </a:t>
                      </a:r>
                      <a:r>
                        <a:rPr lang="ru-RU" sz="800" dirty="0">
                          <a:effectLst/>
                        </a:rPr>
                        <a:t>руб.)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3663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1.Обеспечение предоставления мер социальной поддержки отдельным категориям граждан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363,63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340,99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22,64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335,99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-5,00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336,30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0,31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6196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2.Обеспечение потребностей в социальном обслуживании граждан отдельных льготных категорий, в том числе граждан пожилого возраста и инвалидов, нуждающихся в социальных услугах. Повышение качества жизни пожилых людей.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0,15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-0,1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0,15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0,15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660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3.Создание условий беспрепятственного доступа инвалидов и других маломобильных групп населения к объектам и услугам в приоритетных сферах жизнедеятельности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1,80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2,61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1,11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531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4.Создание благоприятных условий для жизнедеятельности семьи, создание единой системы преодоления детского неблагополучия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5.Обеспечение предоставления молодым семьям социальных выплат на приобретение жилых помещений или строительство индивидуального жилого дома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34,07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24,07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27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ИТОГО за счет средств бюджета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400,35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354,45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45,90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348,34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6,11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348,65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0,31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426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Безвозмездные поступления от других бюджетов бюджетной системы РФ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163,07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147,39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15,68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147,39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147,39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  <a:tr h="160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563,42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501,84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61,58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495,73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6,11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496,03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0,31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850" marR="2585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29656"/>
            <a:ext cx="4191000" cy="1152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6" y="5630277"/>
            <a:ext cx="3057524" cy="1152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5610365"/>
            <a:ext cx="3181349" cy="1190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946270" y="6043324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28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975130" y="655037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3351" y="0"/>
            <a:ext cx="1225867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«Сохранение и развитие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</a:p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«Город Калининград»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47015"/>
              </p:ext>
            </p:extLst>
          </p:nvPr>
        </p:nvGraphicFramePr>
        <p:xfrm>
          <a:off x="342901" y="2551988"/>
          <a:ext cx="11506197" cy="401274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734048"/>
                <a:gridCol w="1009650"/>
                <a:gridCol w="800100"/>
                <a:gridCol w="790575"/>
                <a:gridCol w="866775"/>
                <a:gridCol w="781050"/>
                <a:gridCol w="752475"/>
                <a:gridCol w="771524"/>
              </a:tblGrid>
              <a:tr h="14577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КЦСР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План 2017 по состоянию на 01.10.2017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 smtClean="0">
                          <a:effectLst/>
                        </a:rPr>
                        <a:t>предыдуще-му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148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 Организация информационного обслуживания населения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78,99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79,27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0,27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79,27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0,01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81,63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58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 Создание условий для сохранения изучения и публичного представления культурных ценностей, хранящихся в музейном фонде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8,02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-0,41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8,02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0,15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538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 Развитие и совершенствование материально-технической базы муниципальных учреждений сферы культуры города Калининграда, сохранение и популяризация объектов культурного наследия местного (муниципального) значения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12,71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48,25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35,54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33,53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14,72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21,83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11,69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4702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 том числе ВЦП "Развитие муниципальных учреждений сферы культуры городского округа "Город Калининград", сохранение и популяризация объектов культурного наследия"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21,00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15,89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12,25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8,75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21,83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9,58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192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 Создание условий для культурной деятельности, организации досуга населения, приобщения жителей города Калининграда к культурным ценностям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155,07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156,43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156,46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0,04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159,07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2,60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91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 том числе ВЦП "Организация досуга и массового отдыха жителей городского округа "Город Калининград"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22,64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27,98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5,34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27,98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27,98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892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 Создание условий для активного включения детей в культурную жизнь общества, развития и реализации культурных потребностей подрастающего поколения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208,54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214,57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6,04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216,18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224,42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8,24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132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Итого средства бюджета городского округа «Город Калининград»: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463,75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506,54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42,79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493,46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13,07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495,11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3143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Безвозмездные </a:t>
                      </a:r>
                      <a:r>
                        <a:rPr lang="ru-RU" sz="1000" dirty="0">
                          <a:effectLst/>
                        </a:rPr>
                        <a:t>поступления от других бюджетов бюджетной системы Российской </a:t>
                      </a:r>
                      <a:r>
                        <a:rPr lang="ru-RU" sz="1000" dirty="0" smtClean="0">
                          <a:effectLst/>
                        </a:rPr>
                        <a:t>Федерации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12,60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 </a:t>
                      </a:r>
                      <a:r>
                        <a:rPr lang="ru-RU" sz="1000" dirty="0" smtClean="0">
                          <a:effectLst/>
                        </a:rPr>
                        <a:t>12,60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  <a:tr h="291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Всего: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476 </a:t>
                      </a:r>
                      <a:r>
                        <a:rPr lang="ru-RU" sz="1100" dirty="0" smtClean="0">
                          <a:effectLst/>
                        </a:rPr>
                        <a:t>,35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506,54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30,19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493,46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</a:t>
                      </a:r>
                      <a:r>
                        <a:rPr lang="ru-RU" sz="1100" dirty="0" smtClean="0">
                          <a:effectLst/>
                        </a:rPr>
                        <a:t>13,07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495,11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1,65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761" marR="18761" marT="0" marB="0" anchor="ctr"/>
                </a:tc>
              </a:tr>
            </a:tbl>
          </a:graphicData>
        </a:graphic>
      </p:graphicFrame>
      <p:sp>
        <p:nvSpPr>
          <p:cNvPr id="5" name="AutoShape 2" descr="Картинки по запросу зоопарк калининград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683402"/>
            <a:ext cx="3248113" cy="182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743430"/>
            <a:ext cx="3290184" cy="174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93" y="629205"/>
            <a:ext cx="3381373" cy="190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29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11348" y="2221970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0"/>
          <p:cNvGraphicFramePr>
            <a:graphicFrameLocks/>
          </p:cNvGraphicFramePr>
          <p:nvPr>
            <p:extLst/>
          </p:nvPr>
        </p:nvGraphicFramePr>
        <p:xfrm>
          <a:off x="1243557" y="0"/>
          <a:ext cx="7941277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56619" y="333272"/>
            <a:ext cx="109980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2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200" dirty="0" smtClean="0"/>
              <a:t>Основные экономические показатели</a:t>
            </a:r>
          </a:p>
          <a:p>
            <a:pPr algn="ctr">
              <a:defRPr sz="22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200" dirty="0" smtClean="0"/>
              <a:t>(январь-август 2017г. в %  к соответствующему периоду 2016 г.) развития </a:t>
            </a:r>
          </a:p>
          <a:p>
            <a:pPr algn="ctr">
              <a:defRPr sz="22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200" dirty="0" smtClean="0"/>
              <a:t>Калининградской области и городского округа «Город Калининград»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641" y="343660"/>
            <a:ext cx="1142767" cy="125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34" y="1597018"/>
            <a:ext cx="2466975" cy="173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82" y="3273420"/>
            <a:ext cx="2394857" cy="179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82" y="5069561"/>
            <a:ext cx="2542903" cy="165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2901" y="0"/>
            <a:ext cx="12258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сферы, физической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и дополнительного образования спортивной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«Город Калининград»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86388"/>
              </p:ext>
            </p:extLst>
          </p:nvPr>
        </p:nvGraphicFramePr>
        <p:xfrm>
          <a:off x="345033" y="1228429"/>
          <a:ext cx="9155510" cy="377841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562019"/>
                <a:gridCol w="897924"/>
                <a:gridCol w="724930"/>
                <a:gridCol w="889687"/>
                <a:gridCol w="708454"/>
                <a:gridCol w="832021"/>
                <a:gridCol w="716692"/>
                <a:gridCol w="823783"/>
              </a:tblGrid>
              <a:tr h="2540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Наименование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План 2017 по состоянию на 01.10.2017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6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Проект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изменения к </a:t>
                      </a:r>
                      <a:r>
                        <a:rPr lang="ru-RU" sz="900" dirty="0" err="1">
                          <a:effectLst/>
                        </a:rPr>
                        <a:t>предыдуще-му</a:t>
                      </a:r>
                      <a:r>
                        <a:rPr lang="ru-RU" sz="900" dirty="0">
                          <a:effectLst/>
                        </a:rPr>
                        <a:t> году </a:t>
                      </a:r>
                      <a:r>
                        <a:rPr lang="ru-RU" sz="900" dirty="0" smtClean="0">
                          <a:effectLst/>
                        </a:rPr>
                        <a:t>(млн. </a:t>
                      </a:r>
                      <a:r>
                        <a:rPr lang="ru-RU" sz="900" dirty="0">
                          <a:effectLst/>
                        </a:rPr>
                        <a:t>руб.)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361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 Привлечение населения к систематическим занятиям физической культуры и спортом, различным формам досуга, в том числе: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278,99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289,82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10,83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271,16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18,66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282,33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11,17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225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Реализация ведомственной целевой программы "Спортивный Калининград"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2,79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2,80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288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Реализация ведомственной целевой программы "Молодое поколение Калининграда"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1,82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-0,32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1,50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722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2. Совершенствование системы поддержки талантливой молодежи, спортсменов и тренеров-преподавателей, общественных объединений в сферах физической культуры и спорта, популяризации здорового образа жизни и молодежной политики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7,93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7,96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8,05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8,13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722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3. Развитие инфраструктуры и совершенствование материально-технической базы учреждений дополнительного образования спортивной направленности, молодежной сферы, обеспечение их безопасного функционирования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243,35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7,80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235,54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0,59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7,22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0,59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144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Итого за счет средств бюджета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336,93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305,58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31,35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279,80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25,79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291,05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11,25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216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Безвозмездные поступления от других бюджетов бюджетной системы РФ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193,33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193,33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  <a:tr h="95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ВСЕГО: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530,26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305,58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224,68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279,80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ru-RU" sz="900" dirty="0" smtClean="0">
                          <a:effectLst/>
                        </a:rPr>
                        <a:t>25,79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291,05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11,25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640" marR="40640" marT="0" marB="0" anchor="ctr"/>
                </a:tc>
              </a:tr>
            </a:tbl>
          </a:graphicData>
        </a:graphic>
      </p:graphicFrame>
      <p:sp>
        <p:nvSpPr>
          <p:cNvPr id="5" name="AutoShape 2" descr="Картинки по запросу федерация гимнастики калининград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602163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13" y="4853924"/>
            <a:ext cx="2866411" cy="1910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AutoShape 4" descr="Картинки по запросу федерация бокса калининград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6" y="5034940"/>
            <a:ext cx="2868456" cy="1658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2" y="5034940"/>
            <a:ext cx="2566582" cy="170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147" y="2490503"/>
            <a:ext cx="2743853" cy="1826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AutoShape 6" descr="Картинки по запросу футбол калининград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36" y="5100660"/>
            <a:ext cx="1897378" cy="1576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0903599" y="6188075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30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626638" y="1121820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325" y="35347"/>
            <a:ext cx="12258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округа «Город Калининград»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непрограммных направлений деятельности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 и на плановый период 2019 и 2020 годов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809323"/>
              </p:ext>
            </p:extLst>
          </p:nvPr>
        </p:nvGraphicFramePr>
        <p:xfrm>
          <a:off x="553325" y="1416909"/>
          <a:ext cx="11362449" cy="528251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02455"/>
                <a:gridCol w="1590468"/>
                <a:gridCol w="1077414"/>
                <a:gridCol w="1005586"/>
                <a:gridCol w="1159503"/>
                <a:gridCol w="995326"/>
                <a:gridCol w="1118459"/>
                <a:gridCol w="913238"/>
              </a:tblGrid>
              <a:tr h="478366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050" baseline="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 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План 2017 по состоянию на 01.10.2017*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 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 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4" marR="2950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2019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 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4" marR="29504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2020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 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4" marR="29504" marT="0" marB="0"/>
                </a:tc>
              </a:tr>
              <a:tr h="77522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4" marR="29504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504" marR="295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Проект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изменения к </a:t>
                      </a:r>
                      <a:r>
                        <a:rPr lang="ru-RU" sz="1050" baseline="0" dirty="0" err="1">
                          <a:effectLst/>
                        </a:rPr>
                        <a:t>предыдуще</a:t>
                      </a:r>
                      <a:r>
                        <a:rPr lang="ru-RU" sz="1050" baseline="0" dirty="0">
                          <a:effectLst/>
                        </a:rPr>
                        <a:t>- </a:t>
                      </a:r>
                      <a:r>
                        <a:rPr lang="ru-RU" sz="1050" baseline="0" dirty="0" err="1">
                          <a:effectLst/>
                        </a:rPr>
                        <a:t>му</a:t>
                      </a:r>
                      <a:r>
                        <a:rPr lang="ru-RU" sz="1050" baseline="0" dirty="0">
                          <a:effectLst/>
                        </a:rPr>
                        <a:t> </a:t>
                      </a:r>
                      <a:r>
                        <a:rPr lang="ru-RU" sz="1050" baseline="0" dirty="0" smtClean="0">
                          <a:effectLst/>
                        </a:rPr>
                        <a:t>году             (млн. </a:t>
                      </a:r>
                      <a:r>
                        <a:rPr lang="ru-RU" sz="1050" baseline="0" dirty="0">
                          <a:effectLst/>
                        </a:rPr>
                        <a:t>руб.)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Проект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изменения к </a:t>
                      </a:r>
                      <a:r>
                        <a:rPr lang="ru-RU" sz="1050" baseline="0" dirty="0" err="1">
                          <a:effectLst/>
                        </a:rPr>
                        <a:t>предыдуще-му</a:t>
                      </a:r>
                      <a:r>
                        <a:rPr lang="ru-RU" sz="1050" baseline="0" dirty="0">
                          <a:effectLst/>
                        </a:rPr>
                        <a:t> году </a:t>
                      </a:r>
                      <a:r>
                        <a:rPr lang="ru-RU" sz="1050" baseline="0" dirty="0" smtClean="0">
                          <a:effectLst/>
                        </a:rPr>
                        <a:t>(млн. </a:t>
                      </a:r>
                      <a:r>
                        <a:rPr lang="ru-RU" sz="1050" baseline="0" dirty="0">
                          <a:effectLst/>
                        </a:rPr>
                        <a:t>руб.)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Проект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изменения к </a:t>
                      </a:r>
                      <a:r>
                        <a:rPr lang="ru-RU" sz="1050" baseline="0" dirty="0" err="1">
                          <a:effectLst/>
                        </a:rPr>
                        <a:t>предыдуще-му</a:t>
                      </a:r>
                      <a:r>
                        <a:rPr lang="ru-RU" sz="1050" baseline="0" dirty="0">
                          <a:effectLst/>
                        </a:rPr>
                        <a:t> году </a:t>
                      </a:r>
                      <a:r>
                        <a:rPr lang="ru-RU" sz="1050" baseline="0" dirty="0" smtClean="0">
                          <a:effectLst/>
                        </a:rPr>
                        <a:t>(млн. </a:t>
                      </a:r>
                      <a:r>
                        <a:rPr lang="ru-RU" sz="1050" baseline="0" dirty="0">
                          <a:effectLst/>
                        </a:rPr>
                        <a:t>руб.)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752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Руководство и управление в сфере установленных функций органов местного самоуправления и избирательной комиссии городского округа «Город Калининград»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676,88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680,58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3,70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686,93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6,35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713,69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26,77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224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Исполнение муниципальных гарантий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78,77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86,99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8,22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87,63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0,64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88,43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0,80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1356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Исполнение судебных актов по искам к муниципальным образованиям о возмещении вреда, причиненного в результате незаконных действий (бездействия) органов местного самоуправления либо должностных лиц этих органов, а также в результате деятельности муниципальных казенных учреждений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3,94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19,00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15,06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19,00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19,00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224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>
                          <a:effectLst/>
                        </a:rPr>
                        <a:t>Обеспечение деятельности казенных учреждений</a:t>
                      </a:r>
                      <a:endParaRPr lang="ru-RU" sz="1050" b="1" i="0" baseline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338,92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371,09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32,18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372,50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1,41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397,01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24,51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224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>
                          <a:effectLst/>
                        </a:rPr>
                        <a:t>Процентные платежи по муниципальному долгу</a:t>
                      </a:r>
                      <a:endParaRPr lang="ru-RU" sz="1050" b="1" i="0" baseline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422,31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381,38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-</a:t>
                      </a:r>
                      <a:r>
                        <a:rPr lang="ru-RU" sz="1050" baseline="0" dirty="0" smtClean="0">
                          <a:effectLst/>
                        </a:rPr>
                        <a:t>40,92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347,18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-</a:t>
                      </a:r>
                      <a:r>
                        <a:rPr lang="ru-RU" sz="1050" baseline="0" dirty="0" smtClean="0">
                          <a:effectLst/>
                        </a:rPr>
                        <a:t>34,20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352,48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5,29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224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Резервные фонды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58,28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87,00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28,72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100,00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13,00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100,00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224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>
                          <a:effectLst/>
                        </a:rPr>
                        <a:t>Условно утвержденные расходы</a:t>
                      </a:r>
                      <a:endParaRPr lang="ru-RU" sz="1050" b="1" i="0" baseline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754,89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754,89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1741,42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986,53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193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>
                          <a:effectLst/>
                        </a:rPr>
                        <a:t>ИТОГО</a:t>
                      </a:r>
                      <a:endParaRPr lang="ru-RU" sz="1050" b="1" i="0" baseline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1 579,09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1 626,05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46,96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2 368,13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742,08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3 412,04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1 043,90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387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Безвозмездные поступления от других бюджетов бюджетной системы Российской Федерации  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78,94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58,09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90,22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58,09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58,09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0,00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  <a:tr h="193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aseline="0" dirty="0">
                          <a:effectLst/>
                        </a:rPr>
                        <a:t>ВСЕГО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1 658,03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1 684,14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137,18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2 426,22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742,08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3 470,13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effectLst/>
                        </a:rPr>
                        <a:t>1 043,90</a:t>
                      </a:r>
                      <a:endParaRPr lang="ru-RU" sz="1050" b="1" i="0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504" marR="29504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" y="671384"/>
            <a:ext cx="2691922" cy="112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064" y="1534942"/>
            <a:ext cx="1705990" cy="918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66" y="1534942"/>
            <a:ext cx="2180410" cy="128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31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363200" y="1045030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9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21859" y="-1"/>
            <a:ext cx="12258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</a:t>
            </a:r>
          </a:p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«Город Калининград»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4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502114"/>
              </p:ext>
            </p:extLst>
          </p:nvPr>
        </p:nvGraphicFramePr>
        <p:xfrm>
          <a:off x="487260" y="1171574"/>
          <a:ext cx="8529645" cy="610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53424" y="2603838"/>
            <a:ext cx="36861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общем объеме расходов </a:t>
            </a:r>
            <a:r>
              <a:rPr lang="ru-RU" dirty="0" smtClean="0"/>
              <a:t>2018 </a:t>
            </a:r>
            <a:r>
              <a:rPr lang="ru-RU" dirty="0"/>
              <a:t>года </a:t>
            </a:r>
            <a:r>
              <a:rPr lang="ru-RU" dirty="0" smtClean="0"/>
              <a:t>61% </a:t>
            </a:r>
            <a:r>
              <a:rPr lang="ru-RU" dirty="0"/>
              <a:t>составляют расходы на социальную сферу, </a:t>
            </a:r>
          </a:p>
          <a:p>
            <a:r>
              <a:rPr lang="ru-RU" dirty="0" smtClean="0"/>
              <a:t>18% </a:t>
            </a:r>
            <a:r>
              <a:rPr lang="ru-RU" dirty="0"/>
              <a:t>- национальная экономика, </a:t>
            </a:r>
          </a:p>
          <a:p>
            <a:r>
              <a:rPr lang="ru-RU" dirty="0" smtClean="0"/>
              <a:t>7% </a:t>
            </a:r>
            <a:r>
              <a:rPr lang="ru-RU" dirty="0"/>
              <a:t>- </a:t>
            </a:r>
            <a:r>
              <a:rPr lang="ru-RU" dirty="0" smtClean="0"/>
              <a:t>общегосударственные </a:t>
            </a:r>
            <a:r>
              <a:rPr lang="ru-RU" dirty="0"/>
              <a:t>расходы, 10 % - жилищно-коммунальное хозяйство,                           </a:t>
            </a:r>
            <a:r>
              <a:rPr lang="ru-RU" dirty="0" smtClean="0"/>
              <a:t>3% </a:t>
            </a:r>
            <a:r>
              <a:rPr lang="ru-RU" dirty="0"/>
              <a:t>- обслуживание муниципального долга, 1 % - национальная безопасность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77186" y="5976953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7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944457"/>
              </p:ext>
            </p:extLst>
          </p:nvPr>
        </p:nvGraphicFramePr>
        <p:xfrm>
          <a:off x="0" y="1301578"/>
          <a:ext cx="12192000" cy="548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81024" y="166985"/>
            <a:ext cx="103727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городского округа «Город Калининград»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2017-2020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50379" y="5965653"/>
            <a:ext cx="1142245" cy="669925"/>
          </a:xfrm>
        </p:spPr>
        <p:txBody>
          <a:bodyPr/>
          <a:lstStyle/>
          <a:p>
            <a:fld id="{43121865-253A-4C2A-92D8-35AE729111E3}" type="slidenum">
              <a:rPr lang="ru-RU" smtClean="0"/>
              <a:t>33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056282" y="1004875"/>
            <a:ext cx="1388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024" y="166985"/>
            <a:ext cx="103727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расходов бюджета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Калининград»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2017-2020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33203310"/>
              </p:ext>
            </p:extLst>
          </p:nvPr>
        </p:nvGraphicFramePr>
        <p:xfrm>
          <a:off x="190499" y="670983"/>
          <a:ext cx="11811001" cy="580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9" y="68646"/>
            <a:ext cx="1049654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финансирования дефицита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 на 2018 год и на плановый период 2019 и 2020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годов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(млн. рублей)</a:t>
            </a:r>
          </a:p>
          <a:p>
            <a:pPr algn="ctr">
              <a:spcAft>
                <a:spcPts val="600"/>
              </a:spcAft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946802"/>
              </p:ext>
            </p:extLst>
          </p:nvPr>
        </p:nvGraphicFramePr>
        <p:xfrm>
          <a:off x="672255" y="1490167"/>
          <a:ext cx="10964561" cy="348859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588475"/>
                <a:gridCol w="1717544"/>
                <a:gridCol w="2329271"/>
                <a:gridCol w="2329271"/>
              </a:tblGrid>
              <a:tr h="27870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Показатель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spc="-30" dirty="0">
                          <a:effectLst/>
                        </a:rPr>
                        <a:t>Проект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9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2018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</a:rPr>
                        <a:t>2019 год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2020 год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63362">
                <a:tc>
                  <a:txBody>
                    <a:bodyPr/>
                    <a:lstStyle/>
                    <a:p>
                      <a:pPr marL="93345" algn="l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Источники 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финансирования дефицита бюджета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5730">
                <a:tc>
                  <a:txBody>
                    <a:bodyPr/>
                    <a:lstStyle/>
                    <a:p>
                      <a:pPr marL="93345" algn="l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Получение  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кредитов от </a:t>
                      </a: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кредитных  организаций    бюджетами  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гор. </a:t>
                      </a:r>
                      <a:r>
                        <a:rPr lang="ru-RU" sz="1200" kern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окр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 в валюте РФ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3 </a:t>
                      </a: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239,58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2 </a:t>
                      </a: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414,59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2 </a:t>
                      </a: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844,59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43594">
                <a:tc>
                  <a:txBody>
                    <a:bodyPr/>
                    <a:lstStyle/>
                    <a:p>
                      <a:pPr marL="93345" algn="l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Получение 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кредитов от </a:t>
                      </a: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других 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бюджетов бюджетной системы РФ бюджетами гор. </a:t>
                      </a:r>
                      <a:r>
                        <a:rPr lang="ru-RU" sz="1200" kern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окр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в валюте РФ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502,74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531,98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567,01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95730">
                <a:tc>
                  <a:txBody>
                    <a:bodyPr/>
                    <a:lstStyle/>
                    <a:p>
                      <a:pPr marL="183515" algn="l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Погашение  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бюджетами гор. </a:t>
                      </a:r>
                      <a:r>
                        <a:rPr lang="ru-RU" sz="1200" kern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окр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кредитов от </a:t>
                      </a:r>
                      <a:r>
                        <a:rPr lang="ru-RU" sz="1200" kern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кред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орг. в валюте РФ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3 </a:t>
                      </a: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239,58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2 </a:t>
                      </a: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414,59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2 </a:t>
                      </a: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844,59</a:t>
                      </a: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526726">
                <a:tc>
                  <a:txBody>
                    <a:bodyPr/>
                    <a:lstStyle/>
                    <a:p>
                      <a:pPr marL="183515" algn="l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Погашение 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бюджетами  гор. </a:t>
                      </a:r>
                      <a:r>
                        <a:rPr lang="ru-RU" sz="1200" kern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окр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кредитов от др.  бюджетов  бюджетной системы РФ в валюте РФ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502,74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531,98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567,01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5044">
                <a:tc>
                  <a:txBody>
                    <a:bodyPr/>
                    <a:lstStyle/>
                    <a:p>
                      <a:pPr marL="273685" algn="l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Иные источники внутреннего финансирования дефицита бюджета 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</a:t>
                      </a: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</a:t>
                      </a: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5044">
                <a:tc>
                  <a:txBody>
                    <a:bodyPr/>
                    <a:lstStyle/>
                    <a:p>
                      <a:pPr marL="273685" algn="l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Изменение остатков средств на счетах по учету средств бюджетов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47865">
                <a:tc>
                  <a:txBody>
                    <a:bodyPr/>
                    <a:lstStyle/>
                    <a:p>
                      <a:pPr marL="93345" algn="l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61" y="5030346"/>
            <a:ext cx="8896349" cy="166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21865-253A-4C2A-92D8-35AE729111E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4" y="1418630"/>
            <a:ext cx="6372225" cy="4439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04850" y="495300"/>
            <a:ext cx="955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СПАСИБО ЗА ВНИМАНИЕ !</a:t>
            </a:r>
            <a:endParaRPr lang="ru-RU" sz="5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09" y="-1"/>
            <a:ext cx="97701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/>
          </p:nvPr>
        </p:nvGraphicFramePr>
        <p:xfrm>
          <a:off x="1781064" y="1253358"/>
          <a:ext cx="8907580" cy="518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05097" y="230094"/>
            <a:ext cx="90349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Cyr" panose="020B0604020202020204" pitchFamily="34" charset="0"/>
                <a:cs typeface="Arial Cyr" panose="020B0604020202020204" pitchFamily="34" charset="0"/>
              </a:rPr>
              <a:t>Темпы роста объемов </a:t>
            </a:r>
            <a:r>
              <a:rPr lang="ru-RU" sz="2000" b="1" dirty="0">
                <a:latin typeface="Arial Cyr" panose="020B0604020202020204" pitchFamily="34" charset="0"/>
                <a:cs typeface="Arial Cyr" panose="020B0604020202020204" pitchFamily="34" charset="0"/>
              </a:rPr>
              <a:t>отгруженных</a:t>
            </a:r>
            <a:r>
              <a:rPr lang="ru-RU" b="1" dirty="0">
                <a:latin typeface="Arial Cyr" panose="020B0604020202020204" pitchFamily="34" charset="0"/>
                <a:cs typeface="Arial Cyr" panose="020B0604020202020204" pitchFamily="34" charset="0"/>
              </a:rPr>
              <a:t> товаров, (работ, услуг) </a:t>
            </a:r>
            <a:r>
              <a:rPr lang="ru-RU" sz="1700" b="1" dirty="0">
                <a:latin typeface="Arial Cyr" panose="020B0604020202020204" pitchFamily="34" charset="0"/>
                <a:cs typeface="Arial Cyr" panose="020B0604020202020204" pitchFamily="34" charset="0"/>
              </a:rPr>
              <a:t>собственного</a:t>
            </a:r>
            <a:r>
              <a:rPr lang="ru-RU" b="1" dirty="0">
                <a:latin typeface="Arial Cyr" panose="020B0604020202020204" pitchFamily="34" charset="0"/>
                <a:cs typeface="Arial Cyr" panose="020B0604020202020204" pitchFamily="34" charset="0"/>
              </a:rPr>
              <a:t> производства</a:t>
            </a:r>
            <a:br>
              <a:rPr lang="ru-RU" b="1" dirty="0">
                <a:latin typeface="Arial Cyr" panose="020B0604020202020204" pitchFamily="34" charset="0"/>
                <a:cs typeface="Arial Cyr" panose="020B0604020202020204" pitchFamily="34" charset="0"/>
              </a:rPr>
            </a:br>
            <a:r>
              <a:rPr lang="ru-RU" b="1" dirty="0">
                <a:latin typeface="Arial Cyr" panose="020B0604020202020204" pitchFamily="34" charset="0"/>
                <a:cs typeface="Arial Cyr" panose="020B0604020202020204" pitchFamily="34" charset="0"/>
              </a:rPr>
              <a:t>(в % к соответствующему периоду прошлого года)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93" y="236572"/>
            <a:ext cx="1142767" cy="1253358"/>
          </a:xfrm>
          <a:prstGeom prst="rect">
            <a:avLst/>
          </a:prstGeom>
        </p:spPr>
      </p:pic>
      <p:pic>
        <p:nvPicPr>
          <p:cNvPr id="1026" name="Picture 2" descr="C:\Users\Шарошина\Desktop\file64640588_2d68b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9" y="1253358"/>
            <a:ext cx="2755900" cy="152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арошина\Desktop\bmw-x3-avto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79" y="2914651"/>
            <a:ext cx="2682421" cy="179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Шарошина\Desktop\YUzhnaya-640x4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94" y="4818553"/>
            <a:ext cx="2661556" cy="188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4"/>
          <p:cNvGraphicFramePr>
            <a:graphicFrameLocks noChangeAspect="1"/>
          </p:cNvGraphicFramePr>
          <p:nvPr>
            <p:extLst/>
          </p:nvPr>
        </p:nvGraphicFramePr>
        <p:xfrm>
          <a:off x="483948" y="1029052"/>
          <a:ext cx="1152128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19403" y="260648"/>
            <a:ext cx="9793088" cy="7162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>
            <a:noAutofit/>
          </a:bodyPr>
          <a:lstStyle/>
          <a:p>
            <a:pPr indent="450850" algn="ctr" eaLnBrk="0" hangingPunct="0"/>
            <a:r>
              <a:rPr lang="ru-RU" altLang="ru-RU" sz="1600" b="1" cap="all" dirty="0">
                <a:latin typeface="Arial Cyr"/>
                <a:ea typeface="Arial Cyr"/>
                <a:cs typeface="Arial Cyr"/>
              </a:rPr>
              <a:t>Инвестиции в основной капитал по крупным и средним предприятиям, млрд. рублей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61" y="350221"/>
            <a:ext cx="1142767" cy="1253358"/>
          </a:xfrm>
          <a:prstGeom prst="rect">
            <a:avLst/>
          </a:prstGeom>
        </p:spPr>
      </p:pic>
      <p:sp>
        <p:nvSpPr>
          <p:cNvPr id="2" name="AutoShape 2" descr="data:image/jpeg;base64,/9j/4AAQSkZJRgABAQAAAQABAAD/2wCEAAkGBxITEhUTExIVFhUXFhgYGBYWGRgYFxcYGBgYFhcXFxgYHyggGBolGxcYITEiJSkrLi4uGB8zODMtNygtLisBCgoKDg0OGxAQGy0lHyUtLS0tLS0tLS0tLS0tLS0tLS0tLS0tLS0tLS0tLS0tLS0tLS0tLS0tLS0tLS0tLS0tLf/AABEIALcBEwMBIgACEQEDEQH/xAAbAAABBQEBAAAAAAAAAAAAAAACAAEDBAUGB//EAEAQAAIBAgQDBgMECQMEAwEAAAECEQADBBIhMQVBUQYTImFxgTKRsUKhwfAHIzNSYnLR4fEUgpIkQ1PCFRbyov/EABkBAAMBAQEAAAAAAAAAAAAAAAABAgMEBf/EACYRAAICAgIBBQADAQEAAAAAAAABAhEDIRIxEwQiMkFRQmGhcRT/2gAMAwEAAhEDEQA/AO4pwakNumyV1Wc1DA0YpstEEosdDg0qIJRBKVhQANEDRd3T93RYUCDRZ6WSn7s0Wh0xZqYvRG0ajZDS0FiL02agYUE0ySbPTh6gzU4agoto9TK1Ulap0eoY0XFNTIaqK9SC5UFouKaMNVMXqfvqVDsui5RC9VEXDRg0qHZeF6nZ6qI1S5xSodjtULGpGuCoHuCmhMRoGpjdFB3gpkipRT5xT56YAxSy0+amoELLSp6VAFHJT92KfNSmqsY3dCnFsUppTSAWWlFNNVf9fbzFS4BEzOg031OlNCssmlQW7yt8LAztBBn5VTx3G8PZOW7dCnpDHfb4QaYGgJowTWGnanCliveEEGNUb8Bpy361shtJmkFkytRECqGK4hatR3jhZ0G5J9ANaO1jUYqFacwkEbRqN/Y0qCyybYoGsrRTQk+dNWA3+nWiXCrTTRI46ih2Gghghypzgmp1uqPtD5ipVxaj7a/MVDbGkiv3DDcU4WrP+rt/+RP+QqVL1r95PmKXIfFFVQKMAUd1rX7yj3FQll/eHzFO7BokLihN2gkdR86WnlTEOb1N3pogtSLaFFoVEEmiFonlVtABUyXKnkUolNcEx5USYLrV0XqhdqVsfFERwwHOgZBUjGgNNCZGSKbNREUOWmKhZ6VLLSphRwPEu2ls2iLLMtw/wzl11Gog+vnWFi+0OJW3mV7pQnVzm0O0Ar5z5VQ7s6wCWJII8X2k1MAAbg6eUbCrHDsSe8Fl3OUsSF1IkoHBKl8oE6kxMk1Cyt6OvL6aMI8guG9qsWhVmdnXkH2PLWSDIosT2oxz3BluhIjwjJB1Ou0keEzR4gXcuUrlAcsWTJk1ZSP1iqNjI/ac9tARQw+Au3GLqpYInjALTlXUnQGd5/DUUubuhPFHx8ktl/F8WxzoneXGAMspUZM423UKSAT6aVn4a4zElyWJEywB3I1+LU+1WMNjGe3lZYySAwIlp01KqJACKPF19hSxGJCMBlCkKCSHDEiIjw7TvB186Xkq9i8cWlr7J8G15GzWmcFZll2Cxz3/AKRWi15TD4hjd8WpJVSYVCNzlEE9f6VhXccoA1gk6/38tanw2OzQH8R1+Mk7ACN52AHtUeelbCeOPxRdxt60l1nzA/AdB5Lz57UuHOjFhmESWBOu+p8tQoH3VDhMebAyp3epLS6KSDEBQW+z5TVZbpNw7EkzmXwiTM/jtVLPfSMHCnRsf6y0kGQdddJMSxBkaEievtQYbilyUVCSwIAUbkHYR77VHwvhL3myrrr4iuw9T11FdNZ4tg8B+pPiujVyoGhmRJPkx2natObq2So29FDGYy5ZjviAx3QeJ46kAwvuQaTdoE7ubKXC+oJuRpO2ULzn1rA7QX7b4u8UOZC0ggyGnnPTc1TtYxLRIBMEdSD8x0iuWXqJ8qR0x9PHjZ0mKv3FS0TcuAsGJBJ5HSY561DheIMT4mub6yTMffrtWnx98ti2w3WBPP4Zn5gVTx2Mw/c/ES58UMV99QDPpT8sraIUY3Q4xmozM3kSxGnP/FD/APKyDDkwdjmk+h2rCtlXVWLEdI15tqR/erd64DbEO0R0LHyG+3z9KyfqqfG9m6wJ7SJh2gI1yc9JJgj8imudoGBjlp1nXlWRauu2bMPCCNToeunpFR4zh94AnMpEzAOp35R93OKlepp1KX+hLEqtI6ZeLARoI0kmd6mt8dH7v/8ARrmbXDrzWy0rMTlJ15ADTnVF0vJqwifME+4q45r/AJEuCX8TuW7QagBiP934kfmadOOvIEn5yY5GuPvFVXNMzGgMxt8t6nuYsAg6g5VJ9wDrzqoZZNWmEsUVpo7RuKsNrnzA/A1YfH4hUN3MCvUa6+g1BriMPxJG38Ppy30q/gcG94ZLTOR+8cptz6mOlVD1Erpr/DN4YtWjp7PG75MZhPSSJPQQfI1KOOYhWAymYmNyYrKwvCcg8d4uT9lQABvuxnMdelT2sMgIyos7AxLexMmZrri3WznlGno0LXa25JGTbef7+tSp2vPNTEch7VTVj108tvbr6/Wl38ETt68huaegVmqvaceXyNH/APZP5fvrhLvbB87LbCKAYBZZ8telT2+M40pnLoREgIF8UnKCIk7z+RSlSVgrZ2bdp1DIvhJYxuR03n1qhxztDfDgWmVVCmdAxJiftcvT8dOIx/GLzXEZzDIZGmo1HKNdTW5axBupmzeIjeMsyQo205belYudr8OjFFXs1MFiMV3azibhMAmch313KUqDE4wI2UkaAb5RyHWlXA5Zm9M6l4/tI4PG40ggnmQTOoMSOelQ4TFwxO5GWNdNNto8qz8Ti88ASTOwB19APOpRgmJ3W2D++ZbzhRJHvFXB8Ye4WXKnLXR0lniyJh7lpiGZiCDoIkKYEZiTK75hqdehxb/FPERETPIagmd4J5DnUN7hoWD3huemg08j9ZquMMDq6AAdT/ems1rs55zaTjEP/VG40K4A6MTp9Z1qdLSEyxZzoDl8K6aa8z8xUL4q0nht69coygfMGaB8W5EiEHl6fOTQlJvWjNOb7ZcvtbURkRTM5jJO/SdRAiTUdu+fsqN+agD5DfU1QnrqT1rp+z/Ay3jvzbtwYAPjYnLELyGh1PlWsMdlNVtmO1uG8eu/pp0ius4DwCyypduu3iH7ICDoSNWnYxPvQX8HbtgCzb1nQt421I58ta1uGyJDuND4joxEDVFA+J53+yvM/ZOyqLpk/LZupi7VlY8NsAEhF1cgdANzXm2ItpfvXrzXbdoF28JV3PUnQfU9a0uN8WvWWCkIpIzMMzOxJiEGYnKAImOf/GsrDG9iLjGEIA1Hi0OsKdYU9RHnzqJybf8ARrjSSLqpYtqMs3nWfC9khGBIENLSYgxOk+hFNcxC3O7touHlmUv3dlEYBTOU3CJ9g3KPKojwt8wGXvLY3IBQaLuQYOrQNtYBq7w3CjOFyqpXxROp2g6sZ+m1DoOSujb40zd2cpgazAk8ogzpvXn1zEZWbPrr8vWuu7T3itgAfGWEQYMQS3tH1rzjFlhqfkeVZTgm9jjKnZoYnEeKBoOQH5661PYxUCCdROnlyrGGLJI100n8RTJfGm8/hWPipD8lM2HxPhI5ySdeXIVZtYo5M0kxHPQQRWQWBHURGnp9xpzjIneDp5TIGn0rGeK2awyfZ0OHxh7q43mg9zmP4ffWfjpgPowAAPXnrryqDD3GOHYLqReta7DVL0iSYmYGvlXScK7I4i6ha4Bbtxq1zwACCSddRseUb61eLDO04omeSNbZzFy9OhnXUTqfL11itnB9n8TiHDIsLltgu+2ltQfcEHeK3sMmAwoiygxVz98nLZG2x1Lj0keYqK/j3unxkZeSKMtuOXgG/uT7V6MMKXZzPI2T4Dg2DsNJ/wCpu8yTFgH1+16CfWtO5jy0SRA2UAKg/lUfUyaxu/o1ugan8/3rVRM2zQe/1G+w51YBjw/aIlv4Qdk9SNT5epqujd2nevqx0toebdf5V3J5/LNHacgEtJYySTGpO5qkiS090SY2FVmtqGQgfEzKTJjxqeWw1AqA3tPvq/gcOt5ILFSIbafhIPL0ihgjHv8ADbSPBLgmWEkAbnlHvr+FaL9yUBCquQgFlI8WoEHM5AaAenpVzjWFKpbKHxwzRHIEZgZ2ILRGvOuY47jgbQMIM9xRIEaIhMmDr+03865p3Z0Qpom7VXlK22HxkwQAokDUE5eeg5nnTdm+IgutuYZiBy1nceW+/wDiuduPc0OVmAZY1kyxyqAp1OpA0FdDhcjqP+pXPyW4iggiMw9QQRyqeL7L5U9HTY4qbjHXfkdOlPWccDd/8h+Sf+wJ+dKpSpUVcH2jh24wxBXKvqNPp+dKgN1Y8Xh+4nzAqpexzEwoCjqB4vmdvaKrqpJ5lifUmso4opEP3d7L3+rO1sHU7k/mOVMmFe4+W4405k6CB/jatLC8IYKpPhYmdxpz251bs4Wykmc7GZzev+P60ucYr29msMDb30Q4bgtuDBLxzUwPKJ3qW2Fy92EMHcmgvXCqxoBsAD9aI4tsmh0BAMfhG52qVGT7N/ZHo0cDhrNohgAzj7W8E8lnQaT91bVq+h13PMk71yi4mJAPLf139asWuI20UhryA5ZljoPYak+Qrqxz4vZzZYJou8X4lcLCzaZVZtWOsqhESW1gHTQDX6xcM4JcjM+IVbMCFQAXH1OrcwpIJmST5b1zFrj1ifEQSzCdGHoWOskz10A00gDprvEshBZ0UaCEGdthGrE6ACNPKqk72zCLrRsYLD2kBY22QEZZGUEr0Pl5VYQJl8KGOWpkR5CAf81zOJ7SRmA7x52kokDyyCfxqlY4izkKLYb+cu89fiIg1lLNjirLjFydWdVi8WEVQSoJJJ22HKPzsar4Fs11rkz4AAYjfX28OT51l3eIhQwJA9BoJ6j1rU4fYZMOWJzOwzSBMzGXppEewrDF6nyq6qjfLg8cquyrxq7FxhIJheegBnT1mfmK5W6FzREj1rSxeKDMS5DEwDrvAgQaHC4bvBCASN2cqAPnv/mtFJZokTx8GY9/hyHUMATWbdwbBsoksOUewrteGdmL95s1u2zSAZP6u2NNNWGZvYaV0tnsrhsIvfY3FKq5oyKe7DQSCJ1uXTI5fKtIY5GUpxZ5tY4PebKgBLs3wqCziZjwjXpvFdlw3sE5thsSVsokEtcIOUEzJWci66+ImI1FamI7V2R+rwWHW1bn9teET8JDraHiY6HViu+tYGMxvfNmuu9xp8Jc+AHqifChknz13NarGiW2a7cTwmHXJhbYvOp0vOT3YKyAyCNdC2iADxfFNZGO4jdvR3zl+ibW15iFGmhJgtLCd6qO56VHmrZIii4jVIj1TF2nZj6etWkS7LhvR/WtfhWCAm9eJW2glpmRpOX+baeYkAeJvDDwPg7MQ7ggD2IMSAJEd4ZBAOw1OsCq3aLja33Fmz+wtncTluMOYknwLy6mW6QCJLuOa85uEQNkTQBF5DTSeZ/oBUl/FwIg/X6VlNiIiJj0qFr+Y6E+n9jTSEal2/p7VrcGu+ceY0rmLl361pYW8QuhI22j8aUkNHecHIu4XxQzISG1JMGQ0neT4jXnfbHhwthQS3d27j67jNcylQY2GUKR0ziuh7KdoQly8twtl0nKP3wWB5RENt1FT8dNq/h7hUl0KMhjdTbYsrawZGZR5+GsZo0izz3EyY8Q0IiDqsbQG1G4+RpYPDLcIXM6tMQGP2zBIDToaDBcRuZWN0q2VgBbuqxZgREq4E6ebDyrY4Nbt3cVYZENtUJZhmzQEDMYJAOUwogk7b1z5ISjW6sttTTrtGuOC3U8FvGplXwjNbBbTQyRcEmfKlXLHjNtyWc5WYlipBJBJJOtKud58l/EztGVhcMzsFUanYnQfP2Nb+G4RaQAszZ51IMDrtzqfhDDIG0yiRHU7+g9KN7oOoVQepA0/wA+VcWb1E3Ko6o9PHBVbE+D2Jdt41A10P5mqeIuKhiDm2zfSrS3J1zaTy1HpUeMwRfxKwJPL2/zV4M/u97HNWtFA4wwVIDDzPI+lVVxACwTrm6+RGnvT46w1sSZPU6c9fU/5rGa8CxeYHLUySdCQd+VelGpK0czbTNh8RMLl9N+dR3sGpAUieuprPs4ksdPcnSP61pYV+tY5HurozlKMvaTJwpFAICj66az99WLOFX93MeXSrPELaqECsGJGZiGmJ2XTTap+H37dtS3ci9dnKLZnKF3LtpAHLfrS8SkxtRroA3WU93lQR0C6kdTGu9JcSqqpgZyNW3JjkAIA3Hy3p8U2aM3dhjrksrJiIAhSFj3n1q1gex2KuHMLS2l1Oe8czCOltYHsw96f/n5XE2jkUEmzAv3mvKwAIGhO4WdfiJ8M+tdNg1NzD93ba41w/FkiZgGMw8KrsBEiugs9iMNZQ3sXeNwKN7jC3bXyAmB6elV+I/pAwdiLeCtG+y6Sq93ZA6ZyMx9ljTet8PpVAwy5uTtIzuHdgLpKm7NssfCFi48CJzzorcpUGr91+F8PLC4RcvqMoX9teLQCDlBy29epWuT4v2mx2KJ7y93Sbd1YlBB1hnnO2wmTGm1ZNiyiCFUD2reOKMOkZOTl2zr+L/pCxd2Bh0GGT99oe7rvAjKvyJHWuWYyxdi1y6fiuXCWc/7mqMnzpLJrSg6De6eZpNeyiSYH3mkAB5mnKzuJ+n96EhMsWsYGAkSOR2Yeh5jyOnSKe5bPxA5l69PUcqgint4jJtmJ2AXUknQAAfESdIp1Qgu8G+1dB2a4Qbp7xz4RBMQcisCVczu50yr55jpAam2DN51W4lu2FhXbDqxDHwlgczQrhGnoDoTqK2eN8eTDWhZw5IvQFUja2uUZrjzq14lm0Pwkzt8RYSRD2t4xlzYOxoYi84nYhZtcs1wxLsddcvUDBsAKMvP329aXB8Mh+PwyfiOonq06786LGZZhdRzJ1nrB6U0RQRbSoLbc6huHoSPf7taNTFUMNm2rQs3IEen586ymbWreGua+lTIZY4ef+pAAnvLZVR/GviB/wCKsPc10nZ0Bzcw7Ew8FSOWoLkTz8Cn2rlcReyXLF0nRbgmOk6/MSPetVMQ9m8lyQAGZSQIENKkkHUCTPsKh7I6Zk38AquwVhDCVV9IEmQM2mjAr10q9wbhpS3iHGbP3RteLabjRIMcgB861v0gcLZhnsiGtkA/xDu1zLB6KEb0VuZrNGIazg7CHwvdZ3IYQQq+EAjXyNc8o7s6oytUc8eHEaMhnnqKVdHaxDQOXkCInn99KsOP9m3FfhQe2mXKNI2Uaabx61Ta2BMXANeWs+9Vr+MbMQGETrAEDTSd5qjfxURm1g6QNNPyNq89Y5SZTnWi9f4iytuIk6AaHMOU+oPtU1jFgwCSG9YEn4d/OsO5cLKTvJOvLQjrrGoo+HMxYBSzNvCiToZnTUjatVhQLKzUxWJLoVyA7xrEdYO4+tYC4UFvEY126V0WJw47xmdwuY54GreKGIyroIJI1K7VLguBPeYG1h7lwEiHuyts+YCxp/uYeVdEIyVxRjlyfZj4a0NVRcxaDABLCOYj1q/g+HudJUHpKltieoURGuZgBXb8P7BXGAF++As+K3aGVesbDX/bXT2+DYPBItxwltJIL3DEeEmczGdxETz2raPp2/kc/I894X2du3IKWCTAIN4lFHQkAfd4t66bAdhiAbmJulsviyJ4UECWMDbntG1Bx/8ASXhFVrWFtvfYgjMB3dsTpILDMTz+GPOuO4x2q4jigRcv91bP/asDICOjEeI+5I8q6oY1FDbbPROI8X4Zw9GQ3LYuEGUtgPdJI0zBdv8AcRXJ8W/SRiLwy4XDraUiO8veN9RByp8Kn/lXG4PBqoEKF+RIFWGYTprWlCGxfeX2FzE3bl5uWcmB5KuyjyEUQIAgaDoNqB2qEmnQBve2EE0pNCoqRadCsfJG9FPSminBpDsKkzULtH5+tPg8K94kLAVRmd20RF1ksfY6bmD0NAmNZzOwRFLMdgP67R57Cuv7MdngWbMSFC+PECYJJKtaw5Iifstc35KNTU3Zzs2LttSspZbKxYgG7iYIOoE5LP8ACNTptEvodtO1v+iTubIDXjAVVgrZSAFLACJ3hR9NzoXZH2r49awKixYVTeypHhUi1E/rG5M50gRynbfkOHtmnvPFuTmJJBMknMZIJPrvqDWXhAXYuxLMxzMTuSdZM1pgQIHLf+tS1ZS0TYuyRqjAqBr+8B5j8RVB2pnbLrJnkZgj0PWis3Q/7TKr8mGit/Mv2T5j5UK0N0yBW1qUNSu2SjQdJ2PIzzB2IoJifSqsmhB5NWJyzI9vOIqkgqxn/ChggcReFy2RMajfYct+ldJxDEm4gcw2e3bLaDRsigrvrpBnzrmygVTANdd2PsricOoeMq5raKGCuHzNcMGPFKnQHTwnaKzYNaNvhd5b+FtZhmLOwYHnlD5g0csix8q5ftTwi5lt3Mrd0lpVXyUc2YDeTB8x511XZ3hhsXWXMWBzMqkQVJyhpGx0A1Hn74Ha3HX8OiXLdxu6Z7yPaPitsDcZkYowII3k+a1nNFQZzVvFMAB4T56GlUQ4ora5V/2kqPYEGPnT1jbN7MQMxIABkzoJJ6GAPf51MnDCw8VxVgEFZzPH8q6DloxWurwvYXE3f21wWk5paA8QA2aIXfn467PgPZsYWx41ULp4dHYgkAs5ygM2uyrEDSiGB/ZnKa+jz3hnCTcgWrDXByZzlt7QQACAPQs3LSurw3YW9cAF28FXmluAo58xBbb7J9a67iPGsFgxOIvKjckHiuEdAglh8gK4niH6S7jO7YGx9kLmvazBPiCId4J3aOoOlaxwxROzrcN2Sw9hCyWs721JDNJOktudtZ2j0qrxbtzw/Df93vXj9nZGczpo7zlBHQtXmHFcbjMUf+rxLMv/AIwYQc/gWF+6ar2cKixlX/dufvrZRRJ0fEf0hY26zHDW1w6tzPjfTQEFhlBjfwnYa6VzN+w95+8v3XvP1diY6iTsPIVMTzP59qRzcjH58qqhBLZC6aDyH9qRbpQAe9MT/iigsR89aFqTPQEmqExqaipBaYrCUUYoVosvnSGhTQF4oXvAaD8/1ra4PwCChvozXHnu8MvxsRubm2VQd5gD7RnwMh9FPh3CzcHeXCUszGaJZyTAS0sEsxYZZAOsgBj4a73s72e+E37XdorjusOcpUmA4uXdT3jiPhJIBWSTlVltcC4KbTl72V7rN4SubJZBUKyoCNIAgvA0EaCEqh2y7ZdwO4w5zXTIZ40tjoAd28j6npQ2T2H207WJhf1OHg34YSPgtB4JJGxcwI089AYPmtgliWYksxkljLFjzPnQKsmSSSTJJ3JOpJPWtC2uUTz+lKhhZNB123o/hEedMp50BM0xg3NorNxl3UKN+lXjUAwwzlz+fOkM0MJdIGUwVj4W29uh8xR3MNmH6szprbPxgD90/bHpr5VUxJi2Y3iqllzlBJ5Aj2ooLJ1Xzqff1qa04uiHMNGjjn/N19aV2wymGHoeR96mxpBlJU+1bP6NMcid4rlswuoLagSGe4GQltNIUfFIjXqKxsPZOaPLnVjsjiFs4u53glDbYwBMOrLcVh5gKfmaQmeo8QuuqlkWWGoHntJ8tZrM7RcKVsOlnlpbBPUjwsf94Rj/AC1ol5EkQCASOnlFV8e5uGzaU6k94x/hsxH/ACcp7ZqkZ45esAMZQgzqItmD/u1+dKuw7R4FGxNxszLJBI7pG1yiTJGsmT701R42HNFy5+kXDW1y2cO+JujZ3LLbifCQpGbNH8K+tYPE+0vEsV+0vdzbP2LP6se5BzH3Y1SFxF0tqB51G9wf5rerFaRHawdpSAFDtzJ2JO5PX3qa/dcjLMA66CNOWvSo8+mkafn3NNnHPU+e3ypqInIEqOQJ8+VEGI0n2H9aDMT50w+f0qiRiTyoyevyoWb8igJoodhFv8UEGlNPBp0IGKfLT5aeaBg0ppGo3uRSANjtT4a1cuuLdpCzHWBGw3LE6KB1MAVZ4Rwe5iZaRbsrOe8/wrG4USMzeWw5lRrXYcI4G920Vwg7nD6Hv7g/W4ll1UjTS3mjxR/INcxQX+FPgfAijlLIF3EiM90z3OGn5EvGwEOdP2Y1btOzvBVw4KfHcuTmuEQxUaqrFdAozGFEDXQbmr3DMNbtW+6thUtpIhYgEfESdczTqS232tZA8+7a9ue8zYbCMRb1Fy+DBfqts7web7nlSbEWe2fbbKWw2EaXBy3bw2WNMqHYn00HmduEw8gQes666nn1mgs2gqiBpyFW7KczQUHYtRqR5+tSDU02aRoDrz8ulJtNKYDzpQE0+XlTGgQPOnNOBQrSKAxLSCPzrUV23+ry88tNd19TTh9aZI/DJKnoIj8a2OH4xCWtnXqp2jqPPXlWRgwUJA+08+gFHZuFb+aDvEfwmNfxrOfRpA6ZMKN1l16faHpyNUeHqq460xE28wzgjMMrfq2DDXSD99aPCLqs0qfCdxt6yORrO47iu5ukLmgrlzIJIJ2kfa05b1nGW6LcT0wYlLiyk5ZKqSCA0ev50qLhFoi7dLGSQuXyUToPdvv8qo2seUA7q1NsqrsoYSDc8ZKAmGEMCRMjNWhYdQ4YHmAw5gMcsx01HyrRr8Mk67Lb4diSREUqxeKdqTauvbWyXCmMwOkwJHsZHtT0vHIq0eYsd+XlQzPL0pig59afN0FbGQzKY3ikI9aEmhmaKCx2uU1MSKHU0xBhgPOkwnWmApTQA9MTQ/nyp4igYY1pjFAzxT4HC3b793aXMdzyVRtmdjoo8z6DXSkMhuXRW/guz62wt7G5hmIFvDKCb11uSlV8Q/lHi6lBqb3D8Fbwr5LOS/jBEs0hLRbQAafq9CTm/aGNAsxXc8A7PrZm9cbvcQwg3mEBQde7soPgX+EancnonolO+jK4RwV7txTi7IS2gDWsOGXuhGyuo8LFAuaB4AXJMnWusx2IW2huOVVVBJZjlAHMyfhXz3PKBvW4zjrWGQX793IiScmhzmIUHmzAmQo0BjeNfIO1Xam7jn1BSyDK2p3PJrhHxN5bCp72NfiLXbDte2KmzY8FiSGIGVr2uoIHwp/Dz5865+0uXl0/xSt2wvr9PTzqzas8ztTH/wAHS3zIqVWprtydvlTgQKADXSiYz603KetAPwoGEo+/aoydaV1/KhtuGGlIA2NNcamLVFcbWOlNAwXqNDrUjHSgSqJJbJBdR5E/hV+yozAsJ8JXyK/n61SwtvXN0B++r1kjNl5lSfkR/Wspo1gy5hLhD6xEnxDntEj0+lUe2CjPauA6screxBE+mtW7iQRBjn67aVm9ql8KdM/PpBqIrZUmekcAx1trWEtXMgLI3ePqP2Z7m3DDRWlQJ2IWOem3juF3ANYuAbPHjX1A3Hp8q4Xs/wARX/43uygZ+9ZEnQgSt4kEagjU+oHnW7wbtM+HhLgzJsBt7KfsnQ6bHymtUtGDlsof/UrbS1zEuXJJYi3cMkmSZUEffSrq37VoD+rYZTqMynMCdSDHQkilQWmjxotTAE0xIoc9aGY5ihJpZaeaKAbLRuIiflzjrQBqcfk86YCCH0pzFMKFjprtUspCZqie7FFZtPdYJaRndtlUSf7DqToOddRheC2MIEuYj9def9lZQZ8x5ZE/7p38ZHdiNA+hB2JtIyeF8Ca4O9vsbNiJzH42WYlQdFX+NtOgc6V1vCcA2JTJhFOGwYMtiIi7eOx7gNqTGnev18IAGWrmF4Bir7o+LVMjMCcOPGAACQtxt7ztImdIQctB2Y1HKBA5FVjkBszfcPOKTddCW/kYdnh2Hwy2kt2lC94MgALOzPKm4W3kiSbjTopImNJu0vaaxgbYZzmuEQiL8Tfyj7CTEsdTprsaxu1fbdMLNu2A95tlJmNPjvH/ANfT1HlWKv3L91rt5i9xt2P3ADkB0HWkHeyxxvjN/G3e8vHY+C2PhtjoPPz5/dUaJG25G/1A86JLQ5bdfwFT2LWx+6mMaxa5mpmM0LNSM8hSBDBZNGzUwFNHLlQMJWo7lAlBduAUgTKPFHMhBuauoAqgRVfDrmPeEaiQJ6fmassaChp0qJDvR3DpUcwKYh21qS3b/rUQFTzp+FMRPbteE9KnRY18vrFRrtUh2aOu3z/pUPZa0TLdJis7tESbUHk4+8wdfQ1YJMgGdjPqTVbjrQnoQT101pUOzqf0VWVv2MVaMZkKus8u8VkJB5fB9asYpRkGbcKJ/iXSCevryrG/RtxBrNzE5Ms/6fPrMZbd23m23OV2j3rpVfOIufEZY6AfEZggbfdVpfZjN7owyWGmb5//AJNNWpc0JGU/f/SlTsk4UL9aempVZQxpAUqVDGGo/P8AahLD8/nSmpVIETXa0OB8EuYokghbasqs+5zP8KKkiWPKSF6kUqVC7B6VnVYLBujjC4K0mdgS9y4fhCtlz3tJvGToijIDyPxV1fAOz1qwzPmN3EMpNzE3dXIEZso+wnkJ2EzSpUp/Kice48vsvWFutfUhR3JRs7sxDOWIyqiAwq6SZ1IjU6rXF9vO3hVmw2F0cCGukQEmDCKRvEa+Y32pUqQ0tnm62pJJJYnUkmSSeZJ3NWjbj16+2wp6VCKZNZt6Cdh95/JqQ0qVMQKipVpUqTGhhFMBTUqBhgVm4u4ScopUqQFm2IA8hRgaUqVAENxtYprh2pUqYIddasprA86VKgRYn6j605g7daalUlIa6xzLP7v5/CqnFFmydfsk/wBvw9qVKmDNX9FV8pxS0u4uLdT5oX+qiuy7QWguJupHhlSCOXhGnWlSoXZMujOfFsDBj8+1NSpVdGV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eg;base64,/9j/4AAQSkZJRgABAQAAAQABAAD/2wCEAAkGBxITEhUTExIVFhUXFhgYGBYWGRgYFxcYGBgYFhcXFxgYHyggGBolGxcYITEiJSkrLi4uGB8zODMtNygtLisBCgoKDg0OGxAQGy0lHyUtLS0tLS0tLS0tLS0tLS0tLS0tLS0tLS0tLS0tLS0tLS0tLS0tLS0tLS0tLS0tLS0tLf/AABEIALcBEwMBIgACEQEDEQH/xAAbAAABBQEBAAAAAAAAAAAAAAACAAEDBAUGB//EAEAQAAIBAgQDBgMECQMEAwEAAAECEQADBBIhMQVBUQYTImFxgTKRsUKhwfAHIzNSYnLR4fEUgpIkQ1PCFRbyov/EABkBAAMBAQEAAAAAAAAAAAAAAAABAgMEBf/EACYRAAICAgIBBQADAQEAAAAAAAABAhEDIRIxEwQiMkFRQmGhcRT/2gAMAwEAAhEDEQA/AO4pwakNumyV1Wc1DA0YpstEEosdDg0qIJRBKVhQANEDRd3T93RYUCDRZ6WSn7s0Wh0xZqYvRG0ajZDS0FiL02agYUE0ySbPTh6gzU4agoto9TK1Ulap0eoY0XFNTIaqK9SC5UFouKaMNVMXqfvqVDsui5RC9VEXDRg0qHZeF6nZ6qI1S5xSodjtULGpGuCoHuCmhMRoGpjdFB3gpkipRT5xT56YAxSy0+amoELLSp6VAFHJT92KfNSmqsY3dCnFsUppTSAWWlFNNVf9fbzFS4BEzOg031OlNCssmlQW7yt8LAztBBn5VTx3G8PZOW7dCnpDHfb4QaYGgJowTWGnanCliveEEGNUb8Bpy361shtJmkFkytRECqGK4hatR3jhZ0G5J9ANaO1jUYqFacwkEbRqN/Y0qCyybYoGsrRTQk+dNWA3+nWiXCrTTRI46ih2Gghghypzgmp1uqPtD5ipVxaj7a/MVDbGkiv3DDcU4WrP+rt/+RP+QqVL1r95PmKXIfFFVQKMAUd1rX7yj3FQll/eHzFO7BokLihN2gkdR86WnlTEOb1N3pogtSLaFFoVEEmiFonlVtABUyXKnkUolNcEx5USYLrV0XqhdqVsfFERwwHOgZBUjGgNNCZGSKbNREUOWmKhZ6VLLSphRwPEu2ls2iLLMtw/wzl11Gog+vnWFi+0OJW3mV7pQnVzm0O0Ar5z5VQ7s6wCWJII8X2k1MAAbg6eUbCrHDsSe8Fl3OUsSF1IkoHBKl8oE6kxMk1Cyt6OvL6aMI8guG9qsWhVmdnXkH2PLWSDIosT2oxz3BluhIjwjJB1Ou0keEzR4gXcuUrlAcsWTJk1ZSP1iqNjI/ac9tARQw+Au3GLqpYInjALTlXUnQGd5/DUUubuhPFHx8ktl/F8WxzoneXGAMspUZM423UKSAT6aVn4a4zElyWJEywB3I1+LU+1WMNjGe3lZYySAwIlp01KqJACKPF19hSxGJCMBlCkKCSHDEiIjw7TvB186Xkq9i8cWlr7J8G15GzWmcFZll2Cxz3/AKRWi15TD4hjd8WpJVSYVCNzlEE9f6VhXccoA1gk6/38tanw2OzQH8R1+Mk7ACN52AHtUeelbCeOPxRdxt60l1nzA/AdB5Lz57UuHOjFhmESWBOu+p8tQoH3VDhMebAyp3epLS6KSDEBQW+z5TVZbpNw7EkzmXwiTM/jtVLPfSMHCnRsf6y0kGQdddJMSxBkaEievtQYbilyUVCSwIAUbkHYR77VHwvhL3myrrr4iuw9T11FdNZ4tg8B+pPiujVyoGhmRJPkx2natObq2So29FDGYy5ZjviAx3QeJ46kAwvuQaTdoE7ubKXC+oJuRpO2ULzn1rA7QX7b4u8UOZC0ggyGnnPTc1TtYxLRIBMEdSD8x0iuWXqJ8qR0x9PHjZ0mKv3FS0TcuAsGJBJ5HSY561DheIMT4mub6yTMffrtWnx98ti2w3WBPP4Zn5gVTx2Mw/c/ES58UMV99QDPpT8sraIUY3Q4xmozM3kSxGnP/FD/APKyDDkwdjmk+h2rCtlXVWLEdI15tqR/erd64DbEO0R0LHyG+3z9KyfqqfG9m6wJ7SJh2gI1yc9JJgj8imudoGBjlp1nXlWRauu2bMPCCNToeunpFR4zh94AnMpEzAOp35R93OKlepp1KX+hLEqtI6ZeLARoI0kmd6mt8dH7v/8ARrmbXDrzWy0rMTlJ15ADTnVF0vJqwifME+4q45r/AJEuCX8TuW7QagBiP934kfmadOOvIEn5yY5GuPvFVXNMzGgMxt8t6nuYsAg6g5VJ9wDrzqoZZNWmEsUVpo7RuKsNrnzA/A1YfH4hUN3MCvUa6+g1BriMPxJG38Ppy30q/gcG94ZLTOR+8cptz6mOlVD1Erpr/DN4YtWjp7PG75MZhPSSJPQQfI1KOOYhWAymYmNyYrKwvCcg8d4uT9lQABvuxnMdelT2sMgIyos7AxLexMmZrri3WznlGno0LXa25JGTbef7+tSp2vPNTEch7VTVj108tvbr6/Wl38ETt68huaegVmqvaceXyNH/APZP5fvrhLvbB87LbCKAYBZZ8telT2+M40pnLoREgIF8UnKCIk7z+RSlSVgrZ2bdp1DIvhJYxuR03n1qhxztDfDgWmVVCmdAxJiftcvT8dOIx/GLzXEZzDIZGmo1HKNdTW5axBupmzeIjeMsyQo205belYudr8OjFFXs1MFiMV3azibhMAmch313KUqDE4wI2UkaAb5RyHWlXA5Zm9M6l4/tI4PG40ggnmQTOoMSOelQ4TFwxO5GWNdNNto8qz8Ti88ASTOwB19APOpRgmJ3W2D++ZbzhRJHvFXB8Ye4WXKnLXR0lniyJh7lpiGZiCDoIkKYEZiTK75hqdehxb/FPERETPIagmd4J5DnUN7hoWD3huemg08j9ZquMMDq6AAdT/ems1rs55zaTjEP/VG40K4A6MTp9Z1qdLSEyxZzoDl8K6aa8z8xUL4q0nht69coygfMGaB8W5EiEHl6fOTQlJvWjNOb7ZcvtbURkRTM5jJO/SdRAiTUdu+fsqN+agD5DfU1QnrqT1rp+z/Ay3jvzbtwYAPjYnLELyGh1PlWsMdlNVtmO1uG8eu/pp0ius4DwCyypduu3iH7ICDoSNWnYxPvQX8HbtgCzb1nQt421I58ta1uGyJDuND4joxEDVFA+J53+yvM/ZOyqLpk/LZupi7VlY8NsAEhF1cgdANzXm2ItpfvXrzXbdoF28JV3PUnQfU9a0uN8WvWWCkIpIzMMzOxJiEGYnKAImOf/GsrDG9iLjGEIA1Hi0OsKdYU9RHnzqJybf8ARrjSSLqpYtqMs3nWfC9khGBIENLSYgxOk+hFNcxC3O7touHlmUv3dlEYBTOU3CJ9g3KPKojwt8wGXvLY3IBQaLuQYOrQNtYBq7w3CjOFyqpXxROp2g6sZ+m1DoOSujb40zd2cpgazAk8ogzpvXn1zEZWbPrr8vWuu7T3itgAfGWEQYMQS3tH1rzjFlhqfkeVZTgm9jjKnZoYnEeKBoOQH5661PYxUCCdROnlyrGGLJI100n8RTJfGm8/hWPipD8lM2HxPhI5ySdeXIVZtYo5M0kxHPQQRWQWBHURGnp9xpzjIneDp5TIGn0rGeK2awyfZ0OHxh7q43mg9zmP4ffWfjpgPowAAPXnrryqDD3GOHYLqReta7DVL0iSYmYGvlXScK7I4i6ha4Bbtxq1zwACCSddRseUb61eLDO04omeSNbZzFy9OhnXUTqfL11itnB9n8TiHDIsLltgu+2ltQfcEHeK3sMmAwoiygxVz98nLZG2x1Lj0keYqK/j3unxkZeSKMtuOXgG/uT7V6MMKXZzPI2T4Dg2DsNJ/wCpu8yTFgH1+16CfWtO5jy0SRA2UAKg/lUfUyaxu/o1ugan8/3rVRM2zQe/1G+w51YBjw/aIlv4Qdk9SNT5epqujd2nevqx0toebdf5V3J5/LNHacgEtJYySTGpO5qkiS090SY2FVmtqGQgfEzKTJjxqeWw1AqA3tPvq/gcOt5ILFSIbafhIPL0ihgjHv8ADbSPBLgmWEkAbnlHvr+FaL9yUBCquQgFlI8WoEHM5AaAenpVzjWFKpbKHxwzRHIEZgZ2ILRGvOuY47jgbQMIM9xRIEaIhMmDr+03865p3Z0Qpom7VXlK22HxkwQAokDUE5eeg5nnTdm+IgutuYZiBy1nceW+/wDiuduPc0OVmAZY1kyxyqAp1OpA0FdDhcjqP+pXPyW4iggiMw9QQRyqeL7L5U9HTY4qbjHXfkdOlPWccDd/8h+Sf+wJ+dKpSpUVcH2jh24wxBXKvqNPp+dKgN1Y8Xh+4nzAqpexzEwoCjqB4vmdvaKrqpJ5lifUmso4opEP3d7L3+rO1sHU7k/mOVMmFe4+W4405k6CB/jatLC8IYKpPhYmdxpz251bs4Wykmc7GZzev+P60ucYr29msMDb30Q4bgtuDBLxzUwPKJ3qW2Fy92EMHcmgvXCqxoBsAD9aI4tsmh0BAMfhG52qVGT7N/ZHo0cDhrNohgAzj7W8E8lnQaT91bVq+h13PMk71yi4mJAPLf139asWuI20UhryA5ZljoPYak+Qrqxz4vZzZYJou8X4lcLCzaZVZtWOsqhESW1gHTQDX6xcM4JcjM+IVbMCFQAXH1OrcwpIJmST5b1zFrj1ifEQSzCdGHoWOskz10A00gDprvEshBZ0UaCEGdthGrE6ACNPKqk72zCLrRsYLD2kBY22QEZZGUEr0Pl5VYQJl8KGOWpkR5CAf81zOJ7SRmA7x52kokDyyCfxqlY4izkKLYb+cu89fiIg1lLNjirLjFydWdVi8WEVQSoJJJ22HKPzsar4Fs11rkz4AAYjfX28OT51l3eIhQwJA9BoJ6j1rU4fYZMOWJzOwzSBMzGXppEewrDF6nyq6qjfLg8cquyrxq7FxhIJheegBnT1mfmK5W6FzREj1rSxeKDMS5DEwDrvAgQaHC4bvBCASN2cqAPnv/mtFJZokTx8GY9/hyHUMATWbdwbBsoksOUewrteGdmL95s1u2zSAZP6u2NNNWGZvYaV0tnsrhsIvfY3FKq5oyKe7DQSCJ1uXTI5fKtIY5GUpxZ5tY4PebKgBLs3wqCziZjwjXpvFdlw3sE5thsSVsokEtcIOUEzJWci66+ImI1FamI7V2R+rwWHW1bn9teET8JDraHiY6HViu+tYGMxvfNmuu9xp8Jc+AHqifChknz13NarGiW2a7cTwmHXJhbYvOp0vOT3YKyAyCNdC2iADxfFNZGO4jdvR3zl+ibW15iFGmhJgtLCd6qO56VHmrZIii4jVIj1TF2nZj6etWkS7LhvR/WtfhWCAm9eJW2glpmRpOX+baeYkAeJvDDwPg7MQ7ggD2IMSAJEd4ZBAOw1OsCq3aLja33Fmz+wtncTluMOYknwLy6mW6QCJLuOa85uEQNkTQBF5DTSeZ/oBUl/FwIg/X6VlNiIiJj0qFr+Y6E+n9jTSEal2/p7VrcGu+ceY0rmLl361pYW8QuhI22j8aUkNHecHIu4XxQzISG1JMGQ0neT4jXnfbHhwthQS3d27j67jNcylQY2GUKR0ziuh7KdoQly8twtl0nKP3wWB5RENt1FT8dNq/h7hUl0KMhjdTbYsrawZGZR5+GsZo0izz3EyY8Q0IiDqsbQG1G4+RpYPDLcIXM6tMQGP2zBIDToaDBcRuZWN0q2VgBbuqxZgREq4E6ebDyrY4Nbt3cVYZENtUJZhmzQEDMYJAOUwogk7b1z5ISjW6sttTTrtGuOC3U8FvGplXwjNbBbTQyRcEmfKlXLHjNtyWc5WYlipBJBJJOtKud58l/EztGVhcMzsFUanYnQfP2Nb+G4RaQAszZ51IMDrtzqfhDDIG0yiRHU7+g9KN7oOoVQepA0/wA+VcWb1E3Ko6o9PHBVbE+D2Jdt41A10P5mqeIuKhiDm2zfSrS3J1zaTy1HpUeMwRfxKwJPL2/zV4M/u97HNWtFA4wwVIDDzPI+lVVxACwTrm6+RGnvT46w1sSZPU6c9fU/5rGa8CxeYHLUySdCQd+VelGpK0czbTNh8RMLl9N+dR3sGpAUieuprPs4ksdPcnSP61pYV+tY5HurozlKMvaTJwpFAICj66az99WLOFX93MeXSrPELaqECsGJGZiGmJ2XTTap+H37dtS3ci9dnKLZnKF3LtpAHLfrS8SkxtRroA3WU93lQR0C6kdTGu9JcSqqpgZyNW3JjkAIA3Hy3p8U2aM3dhjrksrJiIAhSFj3n1q1gex2KuHMLS2l1Oe8czCOltYHsw96f/n5XE2jkUEmzAv3mvKwAIGhO4WdfiJ8M+tdNg1NzD93ba41w/FkiZgGMw8KrsBEiugs9iMNZQ3sXeNwKN7jC3bXyAmB6elV+I/pAwdiLeCtG+y6Sq93ZA6ZyMx9ljTet8PpVAwy5uTtIzuHdgLpKm7NssfCFi48CJzzorcpUGr91+F8PLC4RcvqMoX9teLQCDlBy29epWuT4v2mx2KJ7y93Sbd1YlBB1hnnO2wmTGm1ZNiyiCFUD2reOKMOkZOTl2zr+L/pCxd2Bh0GGT99oe7rvAjKvyJHWuWYyxdi1y6fiuXCWc/7mqMnzpLJrSg6De6eZpNeyiSYH3mkAB5mnKzuJ+n96EhMsWsYGAkSOR2Yeh5jyOnSKe5bPxA5l69PUcqgint4jJtmJ2AXUknQAAfESdIp1Qgu8G+1dB2a4Qbp7xz4RBMQcisCVczu50yr55jpAam2DN51W4lu2FhXbDqxDHwlgczQrhGnoDoTqK2eN8eTDWhZw5IvQFUja2uUZrjzq14lm0Pwkzt8RYSRD2t4xlzYOxoYi84nYhZtcs1wxLsddcvUDBsAKMvP329aXB8Mh+PwyfiOonq06786LGZZhdRzJ1nrB6U0RQRbSoLbc6huHoSPf7taNTFUMNm2rQs3IEen586ymbWreGua+lTIZY4ef+pAAnvLZVR/GviB/wCKsPc10nZ0Bzcw7Ew8FSOWoLkTz8Cn2rlcReyXLF0nRbgmOk6/MSPetVMQ9m8lyQAGZSQIENKkkHUCTPsKh7I6Zk38AquwVhDCVV9IEmQM2mjAr10q9wbhpS3iHGbP3RteLabjRIMcgB861v0gcLZhnsiGtkA/xDu1zLB6KEb0VuZrNGIazg7CHwvdZ3IYQQq+EAjXyNc8o7s6oytUc8eHEaMhnnqKVdHaxDQOXkCInn99KsOP9m3FfhQe2mXKNI2Uaabx61Ta2BMXANeWs+9Vr+MbMQGETrAEDTSd5qjfxURm1g6QNNPyNq89Y5SZTnWi9f4iytuIk6AaHMOU+oPtU1jFgwCSG9YEn4d/OsO5cLKTvJOvLQjrrGoo+HMxYBSzNvCiToZnTUjatVhQLKzUxWJLoVyA7xrEdYO4+tYC4UFvEY126V0WJw47xmdwuY54GreKGIyroIJI1K7VLguBPeYG1h7lwEiHuyts+YCxp/uYeVdEIyVxRjlyfZj4a0NVRcxaDABLCOYj1q/g+HudJUHpKltieoURGuZgBXb8P7BXGAF++As+K3aGVesbDX/bXT2+DYPBItxwltJIL3DEeEmczGdxETz2raPp2/kc/I894X2du3IKWCTAIN4lFHQkAfd4t66bAdhiAbmJulsviyJ4UECWMDbntG1Bx/8ASXhFVrWFtvfYgjMB3dsTpILDMTz+GPOuO4x2q4jigRcv91bP/asDICOjEeI+5I8q6oY1FDbbPROI8X4Zw9GQ3LYuEGUtgPdJI0zBdv8AcRXJ8W/SRiLwy4XDraUiO8veN9RByp8Kn/lXG4PBqoEKF+RIFWGYTprWlCGxfeX2FzE3bl5uWcmB5KuyjyEUQIAgaDoNqB2qEmnQBve2EE0pNCoqRadCsfJG9FPSminBpDsKkzULtH5+tPg8K94kLAVRmd20RF1ksfY6bmD0NAmNZzOwRFLMdgP67R57Cuv7MdngWbMSFC+PECYJJKtaw5Iifstc35KNTU3Zzs2LttSspZbKxYgG7iYIOoE5LP8ACNTptEvodtO1v+iTubIDXjAVVgrZSAFLACJ3hR9NzoXZH2r49awKixYVTeypHhUi1E/rG5M50gRynbfkOHtmnvPFuTmJJBMknMZIJPrvqDWXhAXYuxLMxzMTuSdZM1pgQIHLf+tS1ZS0TYuyRqjAqBr+8B5j8RVB2pnbLrJnkZgj0PWis3Q/7TKr8mGit/Mv2T5j5UK0N0yBW1qUNSu2SjQdJ2PIzzB2IoJifSqsmhB5NWJyzI9vOIqkgqxn/ChggcReFy2RMajfYct+ldJxDEm4gcw2e3bLaDRsigrvrpBnzrmygVTANdd2PsricOoeMq5raKGCuHzNcMGPFKnQHTwnaKzYNaNvhd5b+FtZhmLOwYHnlD5g0csix8q5ftTwi5lt3Mrd0lpVXyUc2YDeTB8x511XZ3hhsXWXMWBzMqkQVJyhpGx0A1Hn74Ha3HX8OiXLdxu6Z7yPaPitsDcZkYowII3k+a1nNFQZzVvFMAB4T56GlUQ4ora5V/2kqPYEGPnT1jbN7MQMxIABkzoJJ6GAPf51MnDCw8VxVgEFZzPH8q6DloxWurwvYXE3f21wWk5paA8QA2aIXfn467PgPZsYWx41ULp4dHYgkAs5ygM2uyrEDSiGB/ZnKa+jz3hnCTcgWrDXByZzlt7QQACAPQs3LSurw3YW9cAF28FXmluAo58xBbb7J9a67iPGsFgxOIvKjckHiuEdAglh8gK4niH6S7jO7YGx9kLmvazBPiCId4J3aOoOlaxwxROzrcN2Sw9hCyWs721JDNJOktudtZ2j0qrxbtzw/Df93vXj9nZGczpo7zlBHQtXmHFcbjMUf+rxLMv/AIwYQc/gWF+6ar2cKixlX/dufvrZRRJ0fEf0hY26zHDW1w6tzPjfTQEFhlBjfwnYa6VzN+w95+8v3XvP1diY6iTsPIVMTzP59qRzcjH58qqhBLZC6aDyH9qRbpQAe9MT/iigsR89aFqTPQEmqExqaipBaYrCUUYoVosvnSGhTQF4oXvAaD8/1ra4PwCChvozXHnu8MvxsRubm2VQd5gD7RnwMh9FPh3CzcHeXCUszGaJZyTAS0sEsxYZZAOsgBj4a73s72e+E37XdorjusOcpUmA4uXdT3jiPhJIBWSTlVltcC4KbTl72V7rN4SubJZBUKyoCNIAgvA0EaCEqh2y7ZdwO4w5zXTIZ40tjoAd28j6npQ2T2H207WJhf1OHg34YSPgtB4JJGxcwI089AYPmtgliWYksxkljLFjzPnQKsmSSSTJJ3JOpJPWtC2uUTz+lKhhZNB123o/hEedMp50BM0xg3NorNxl3UKN+lXjUAwwzlz+fOkM0MJdIGUwVj4W29uh8xR3MNmH6szprbPxgD90/bHpr5VUxJi2Y3iqllzlBJ5Aj2ooLJ1Xzqff1qa04uiHMNGjjn/N19aV2wymGHoeR96mxpBlJU+1bP6NMcid4rlswuoLagSGe4GQltNIUfFIjXqKxsPZOaPLnVjsjiFs4u53glDbYwBMOrLcVh5gKfmaQmeo8QuuqlkWWGoHntJ8tZrM7RcKVsOlnlpbBPUjwsf94Rj/AC1ol5EkQCASOnlFV8e5uGzaU6k94x/hsxH/ACcp7ZqkZ45esAMZQgzqItmD/u1+dKuw7R4FGxNxszLJBI7pG1yiTJGsmT701R42HNFy5+kXDW1y2cO+JujZ3LLbifCQpGbNH8K+tYPE+0vEsV+0vdzbP2LP6se5BzH3Y1SFxF0tqB51G9wf5rerFaRHawdpSAFDtzJ2JO5PX3qa/dcjLMA66CNOWvSo8+mkafn3NNnHPU+e3ypqInIEqOQJ8+VEGI0n2H9aDMT50w+f0qiRiTyoyevyoWb8igJoodhFv8UEGlNPBp0IGKfLT5aeaBg0ppGo3uRSANjtT4a1cuuLdpCzHWBGw3LE6KB1MAVZ4Rwe5iZaRbsrOe8/wrG4USMzeWw5lRrXYcI4G920Vwg7nD6Hv7g/W4ll1UjTS3mjxR/INcxQX+FPgfAijlLIF3EiM90z3OGn5EvGwEOdP2Y1btOzvBVw4KfHcuTmuEQxUaqrFdAozGFEDXQbmr3DMNbtW+6thUtpIhYgEfESdczTqS232tZA8+7a9ue8zYbCMRb1Fy+DBfqts7web7nlSbEWe2fbbKWw2EaXBy3bw2WNMqHYn00HmduEw8gQes666nn1mgs2gqiBpyFW7KczQUHYtRqR5+tSDU02aRoDrz8ulJtNKYDzpQE0+XlTGgQPOnNOBQrSKAxLSCPzrUV23+ry88tNd19TTh9aZI/DJKnoIj8a2OH4xCWtnXqp2jqPPXlWRgwUJA+08+gFHZuFb+aDvEfwmNfxrOfRpA6ZMKN1l16faHpyNUeHqq460xE28wzgjMMrfq2DDXSD99aPCLqs0qfCdxt6yORrO47iu5ukLmgrlzIJIJ2kfa05b1nGW6LcT0wYlLiyk5ZKqSCA0ev50qLhFoi7dLGSQuXyUToPdvv8qo2seUA7q1NsqrsoYSDc8ZKAmGEMCRMjNWhYdQ4YHmAw5gMcsx01HyrRr8Mk67Lb4diSREUqxeKdqTauvbWyXCmMwOkwJHsZHtT0vHIq0eYsd+XlQzPL0pig59afN0FbGQzKY3ikI9aEmhmaKCx2uU1MSKHU0xBhgPOkwnWmApTQA9MTQ/nyp4igYY1pjFAzxT4HC3b793aXMdzyVRtmdjoo8z6DXSkMhuXRW/guz62wt7G5hmIFvDKCb11uSlV8Q/lHi6lBqb3D8Fbwr5LOS/jBEs0hLRbQAafq9CTm/aGNAsxXc8A7PrZm9cbvcQwg3mEBQde7soPgX+EancnonolO+jK4RwV7txTi7IS2gDWsOGXuhGyuo8LFAuaB4AXJMnWusx2IW2huOVVVBJZjlAHMyfhXz3PKBvW4zjrWGQX793IiScmhzmIUHmzAmQo0BjeNfIO1Xam7jn1BSyDK2p3PJrhHxN5bCp72NfiLXbDte2KmzY8FiSGIGVr2uoIHwp/Dz5865+0uXl0/xSt2wvr9PTzqzas8ztTH/wAHS3zIqVWprtydvlTgQKADXSiYz603KetAPwoGEo+/aoydaV1/KhtuGGlIA2NNcamLVFcbWOlNAwXqNDrUjHSgSqJJbJBdR5E/hV+yozAsJ8JXyK/n61SwtvXN0B++r1kjNl5lSfkR/Wspo1gy5hLhD6xEnxDntEj0+lUe2CjPauA6screxBE+mtW7iQRBjn67aVm9ql8KdM/PpBqIrZUmekcAx1trWEtXMgLI3ePqP2Z7m3DDRWlQJ2IWOem3juF3ANYuAbPHjX1A3Hp8q4Xs/wARX/43uygZ+9ZEnQgSt4kEagjU+oHnW7wbtM+HhLgzJsBt7KfsnQ6bHymtUtGDlsof/UrbS1zEuXJJYi3cMkmSZUEffSrq37VoD+rYZTqMynMCdSDHQkilQWmjxotTAE0xIoc9aGY5ihJpZaeaKAbLRuIiflzjrQBqcfk86YCCH0pzFMKFjprtUspCZqie7FFZtPdYJaRndtlUSf7DqToOddRheC2MIEuYj9def9lZQZ8x5ZE/7p38ZHdiNA+hB2JtIyeF8Ca4O9vsbNiJzH42WYlQdFX+NtOgc6V1vCcA2JTJhFOGwYMtiIi7eOx7gNqTGnev18IAGWrmF4Bir7o+LVMjMCcOPGAACQtxt7ztImdIQctB2Y1HKBA5FVjkBszfcPOKTddCW/kYdnh2Hwy2kt2lC94MgALOzPKm4W3kiSbjTopImNJu0vaaxgbYZzmuEQiL8Tfyj7CTEsdTprsaxu1fbdMLNu2A95tlJmNPjvH/ANfT1HlWKv3L91rt5i9xt2P3ADkB0HWkHeyxxvjN/G3e8vHY+C2PhtjoPPz5/dUaJG25G/1A86JLQ5bdfwFT2LWx+6mMaxa5mpmM0LNSM8hSBDBZNGzUwFNHLlQMJWo7lAlBduAUgTKPFHMhBuauoAqgRVfDrmPeEaiQJ6fmassaChp0qJDvR3DpUcwKYh21qS3b/rUQFTzp+FMRPbteE9KnRY18vrFRrtUh2aOu3z/pUPZa0TLdJis7tESbUHk4+8wdfQ1YJMgGdjPqTVbjrQnoQT101pUOzqf0VWVv2MVaMZkKus8u8VkJB5fB9asYpRkGbcKJ/iXSCevryrG/RtxBrNzE5Ms/6fPrMZbd23m23OV2j3rpVfOIufEZY6AfEZggbfdVpfZjN7owyWGmb5//AJNNWpc0JGU/f/SlTsk4UL9aempVZQxpAUqVDGGo/P8AahLD8/nSmpVIETXa0OB8EuYokghbasqs+5zP8KKkiWPKSF6kUqVC7B6VnVYLBujjC4K0mdgS9y4fhCtlz3tJvGToijIDyPxV1fAOz1qwzPmN3EMpNzE3dXIEZso+wnkJ2EzSpUp/Kice48vsvWFutfUhR3JRs7sxDOWIyqiAwq6SZ1IjU6rXF9vO3hVmw2F0cCGukQEmDCKRvEa+Y32pUqQ0tnm62pJJJYnUkmSSeZJ3NWjbj16+2wp6VCKZNZt6Cdh95/JqQ0qVMQKipVpUqTGhhFMBTUqBhgVm4u4ScopUqQFm2IA8hRgaUqVAENxtYprh2pUqYIddasprA86VKgRYn6j605g7daalUlIa6xzLP7v5/CqnFFmydfsk/wBvw9qVKmDNX9FV8pxS0u4uLdT5oX+qiuy7QWguJupHhlSCOXhGnWlSoXZMujOfFsDBj8+1NSpVdGV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data:image/jpeg;base64,/9j/4AAQSkZJRgABAQAAAQABAAD/2wCEAAkGBxITEhUTExIVFhUXFhgYGBYWGRgYFxcYGBgYFhcXFxgYHyggGBolGxcYITEiJSkrLi4uGB8zODMtNygtLisBCgoKDg0OGxAQGy0lHyUtLS0tLS0tLS0tLS0tLS0tLS0tLS0tLS0tLS0tLS0tLS0tLS0tLS0tLS0tLS0tLS0tLf/AABEIALcBEwMBIgACEQEDEQH/xAAbAAABBQEBAAAAAAAAAAAAAAACAAEDBAUGB//EAEAQAAIBAgQDBgMECQMEAwEAAAECEQADBBIhMQVBUQYTImFxgTKRsUKhwfAHIzNSYnLR4fEUgpIkQ1PCFRbyov/EABkBAAMBAQEAAAAAAAAAAAAAAAABAgMEBf/EACYRAAICAgIBBQADAQEAAAAAAAABAhEDIRIxEwQiMkFRQmGhcRT/2gAMAwEAAhEDEQA/AO4pwakNumyV1Wc1DA0YpstEEosdDg0qIJRBKVhQANEDRd3T93RYUCDRZ6WSn7s0Wh0xZqYvRG0ajZDS0FiL02agYUE0ySbPTh6gzU4agoto9TK1Ulap0eoY0XFNTIaqK9SC5UFouKaMNVMXqfvqVDsui5RC9VEXDRg0qHZeF6nZ6qI1S5xSodjtULGpGuCoHuCmhMRoGpjdFB3gpkipRT5xT56YAxSy0+amoELLSp6VAFHJT92KfNSmqsY3dCnFsUppTSAWWlFNNVf9fbzFS4BEzOg031OlNCssmlQW7yt8LAztBBn5VTx3G8PZOW7dCnpDHfb4QaYGgJowTWGnanCliveEEGNUb8Bpy361shtJmkFkytRECqGK4hatR3jhZ0G5J9ANaO1jUYqFacwkEbRqN/Y0qCyybYoGsrRTQk+dNWA3+nWiXCrTTRI46ih2Gghghypzgmp1uqPtD5ipVxaj7a/MVDbGkiv3DDcU4WrP+rt/+RP+QqVL1r95PmKXIfFFVQKMAUd1rX7yj3FQll/eHzFO7BokLihN2gkdR86WnlTEOb1N3pogtSLaFFoVEEmiFonlVtABUyXKnkUolNcEx5USYLrV0XqhdqVsfFERwwHOgZBUjGgNNCZGSKbNREUOWmKhZ6VLLSphRwPEu2ls2iLLMtw/wzl11Gog+vnWFi+0OJW3mV7pQnVzm0O0Ar5z5VQ7s6wCWJII8X2k1MAAbg6eUbCrHDsSe8Fl3OUsSF1IkoHBKl8oE6kxMk1Cyt6OvL6aMI8guG9qsWhVmdnXkH2PLWSDIosT2oxz3BluhIjwjJB1Ou0keEzR4gXcuUrlAcsWTJk1ZSP1iqNjI/ac9tARQw+Au3GLqpYInjALTlXUnQGd5/DUUubuhPFHx8ktl/F8WxzoneXGAMspUZM423UKSAT6aVn4a4zElyWJEywB3I1+LU+1WMNjGe3lZYySAwIlp01KqJACKPF19hSxGJCMBlCkKCSHDEiIjw7TvB186Xkq9i8cWlr7J8G15GzWmcFZll2Cxz3/AKRWi15TD4hjd8WpJVSYVCNzlEE9f6VhXccoA1gk6/38tanw2OzQH8R1+Mk7ACN52AHtUeelbCeOPxRdxt60l1nzA/AdB5Lz57UuHOjFhmESWBOu+p8tQoH3VDhMebAyp3epLS6KSDEBQW+z5TVZbpNw7EkzmXwiTM/jtVLPfSMHCnRsf6y0kGQdddJMSxBkaEievtQYbilyUVCSwIAUbkHYR77VHwvhL3myrrr4iuw9T11FdNZ4tg8B+pPiujVyoGhmRJPkx2natObq2So29FDGYy5ZjviAx3QeJ46kAwvuQaTdoE7ubKXC+oJuRpO2ULzn1rA7QX7b4u8UOZC0ggyGnnPTc1TtYxLRIBMEdSD8x0iuWXqJ8qR0x9PHjZ0mKv3FS0TcuAsGJBJ5HSY561DheIMT4mub6yTMffrtWnx98ti2w3WBPP4Zn5gVTx2Mw/c/ES58UMV99QDPpT8sraIUY3Q4xmozM3kSxGnP/FD/APKyDDkwdjmk+h2rCtlXVWLEdI15tqR/erd64DbEO0R0LHyG+3z9KyfqqfG9m6wJ7SJh2gI1yc9JJgj8imudoGBjlp1nXlWRauu2bMPCCNToeunpFR4zh94AnMpEzAOp35R93OKlepp1KX+hLEqtI6ZeLARoI0kmd6mt8dH7v/8ARrmbXDrzWy0rMTlJ15ADTnVF0vJqwifME+4q45r/AJEuCX8TuW7QagBiP934kfmadOOvIEn5yY5GuPvFVXNMzGgMxt8t6nuYsAg6g5VJ9wDrzqoZZNWmEsUVpo7RuKsNrnzA/A1YfH4hUN3MCvUa6+g1BriMPxJG38Ppy30q/gcG94ZLTOR+8cptz6mOlVD1Erpr/DN4YtWjp7PG75MZhPSSJPQQfI1KOOYhWAymYmNyYrKwvCcg8d4uT9lQABvuxnMdelT2sMgIyos7AxLexMmZrri3WznlGno0LXa25JGTbef7+tSp2vPNTEch7VTVj108tvbr6/Wl38ETt68huaegVmqvaceXyNH/APZP5fvrhLvbB87LbCKAYBZZ8telT2+M40pnLoREgIF8UnKCIk7z+RSlSVgrZ2bdp1DIvhJYxuR03n1qhxztDfDgWmVVCmdAxJiftcvT8dOIx/GLzXEZzDIZGmo1HKNdTW5axBupmzeIjeMsyQo205belYudr8OjFFXs1MFiMV3azibhMAmch313KUqDE4wI2UkaAb5RyHWlXA5Zm9M6l4/tI4PG40ggnmQTOoMSOelQ4TFwxO5GWNdNNto8qz8Ti88ASTOwB19APOpRgmJ3W2D++ZbzhRJHvFXB8Ye4WXKnLXR0lniyJh7lpiGZiCDoIkKYEZiTK75hqdehxb/FPERETPIagmd4J5DnUN7hoWD3huemg08j9ZquMMDq6AAdT/ems1rs55zaTjEP/VG40K4A6MTp9Z1qdLSEyxZzoDl8K6aa8z8xUL4q0nht69coygfMGaB8W5EiEHl6fOTQlJvWjNOb7ZcvtbURkRTM5jJO/SdRAiTUdu+fsqN+agD5DfU1QnrqT1rp+z/Ay3jvzbtwYAPjYnLELyGh1PlWsMdlNVtmO1uG8eu/pp0ius4DwCyypduu3iH7ICDoSNWnYxPvQX8HbtgCzb1nQt421I58ta1uGyJDuND4joxEDVFA+J53+yvM/ZOyqLpk/LZupi7VlY8NsAEhF1cgdANzXm2ItpfvXrzXbdoF28JV3PUnQfU9a0uN8WvWWCkIpIzMMzOxJiEGYnKAImOf/GsrDG9iLjGEIA1Hi0OsKdYU9RHnzqJybf8ARrjSSLqpYtqMs3nWfC9khGBIENLSYgxOk+hFNcxC3O7touHlmUv3dlEYBTOU3CJ9g3KPKojwt8wGXvLY3IBQaLuQYOrQNtYBq7w3CjOFyqpXxROp2g6sZ+m1DoOSujb40zd2cpgazAk8ogzpvXn1zEZWbPrr8vWuu7T3itgAfGWEQYMQS3tH1rzjFlhqfkeVZTgm9jjKnZoYnEeKBoOQH5661PYxUCCdROnlyrGGLJI100n8RTJfGm8/hWPipD8lM2HxPhI5ySdeXIVZtYo5M0kxHPQQRWQWBHURGnp9xpzjIneDp5TIGn0rGeK2awyfZ0OHxh7q43mg9zmP4ffWfjpgPowAAPXnrryqDD3GOHYLqReta7DVL0iSYmYGvlXScK7I4i6ha4Bbtxq1zwACCSddRseUb61eLDO04omeSNbZzFy9OhnXUTqfL11itnB9n8TiHDIsLltgu+2ltQfcEHeK3sMmAwoiygxVz98nLZG2x1Lj0keYqK/j3unxkZeSKMtuOXgG/uT7V6MMKXZzPI2T4Dg2DsNJ/wCpu8yTFgH1+16CfWtO5jy0SRA2UAKg/lUfUyaxu/o1ugan8/3rVRM2zQe/1G+w51YBjw/aIlv4Qdk9SNT5epqujd2nevqx0toebdf5V3J5/LNHacgEtJYySTGpO5qkiS090SY2FVmtqGQgfEzKTJjxqeWw1AqA3tPvq/gcOt5ILFSIbafhIPL0ihgjHv8ADbSPBLgmWEkAbnlHvr+FaL9yUBCquQgFlI8WoEHM5AaAenpVzjWFKpbKHxwzRHIEZgZ2ILRGvOuY47jgbQMIM9xRIEaIhMmDr+03865p3Z0Qpom7VXlK22HxkwQAokDUE5eeg5nnTdm+IgutuYZiBy1nceW+/wDiuduPc0OVmAZY1kyxyqAp1OpA0FdDhcjqP+pXPyW4iggiMw9QQRyqeL7L5U9HTY4qbjHXfkdOlPWccDd/8h+Sf+wJ+dKpSpUVcH2jh24wxBXKvqNPp+dKgN1Y8Xh+4nzAqpexzEwoCjqB4vmdvaKrqpJ5lifUmso4opEP3d7L3+rO1sHU7k/mOVMmFe4+W4405k6CB/jatLC8IYKpPhYmdxpz251bs4Wykmc7GZzev+P60ucYr29msMDb30Q4bgtuDBLxzUwPKJ3qW2Fy92EMHcmgvXCqxoBsAD9aI4tsmh0BAMfhG52qVGT7N/ZHo0cDhrNohgAzj7W8E8lnQaT91bVq+h13PMk71yi4mJAPLf139asWuI20UhryA5ZljoPYak+Qrqxz4vZzZYJou8X4lcLCzaZVZtWOsqhESW1gHTQDX6xcM4JcjM+IVbMCFQAXH1OrcwpIJmST5b1zFrj1ifEQSzCdGHoWOskz10A00gDprvEshBZ0UaCEGdthGrE6ACNPKqk72zCLrRsYLD2kBY22QEZZGUEr0Pl5VYQJl8KGOWpkR5CAf81zOJ7SRmA7x52kokDyyCfxqlY4izkKLYb+cu89fiIg1lLNjirLjFydWdVi8WEVQSoJJJ22HKPzsar4Fs11rkz4AAYjfX28OT51l3eIhQwJA9BoJ6j1rU4fYZMOWJzOwzSBMzGXppEewrDF6nyq6qjfLg8cquyrxq7FxhIJheegBnT1mfmK5W6FzREj1rSxeKDMS5DEwDrvAgQaHC4bvBCASN2cqAPnv/mtFJZokTx8GY9/hyHUMATWbdwbBsoksOUewrteGdmL95s1u2zSAZP6u2NNNWGZvYaV0tnsrhsIvfY3FKq5oyKe7DQSCJ1uXTI5fKtIY5GUpxZ5tY4PebKgBLs3wqCziZjwjXpvFdlw3sE5thsSVsokEtcIOUEzJWci66+ImI1FamI7V2R+rwWHW1bn9teET8JDraHiY6HViu+tYGMxvfNmuu9xp8Jc+AHqifChknz13NarGiW2a7cTwmHXJhbYvOp0vOT3YKyAyCNdC2iADxfFNZGO4jdvR3zl+ibW15iFGmhJgtLCd6qO56VHmrZIii4jVIj1TF2nZj6etWkS7LhvR/WtfhWCAm9eJW2glpmRpOX+baeYkAeJvDDwPg7MQ7ggD2IMSAJEd4ZBAOw1OsCq3aLja33Fmz+wtncTluMOYknwLy6mW6QCJLuOa85uEQNkTQBF5DTSeZ/oBUl/FwIg/X6VlNiIiJj0qFr+Y6E+n9jTSEal2/p7VrcGu+ceY0rmLl361pYW8QuhI22j8aUkNHecHIu4XxQzISG1JMGQ0neT4jXnfbHhwthQS3d27j67jNcylQY2GUKR0ziuh7KdoQly8twtl0nKP3wWB5RENt1FT8dNq/h7hUl0KMhjdTbYsrawZGZR5+GsZo0izz3EyY8Q0IiDqsbQG1G4+RpYPDLcIXM6tMQGP2zBIDToaDBcRuZWN0q2VgBbuqxZgREq4E6ebDyrY4Nbt3cVYZENtUJZhmzQEDMYJAOUwogk7b1z5ISjW6sttTTrtGuOC3U8FvGplXwjNbBbTQyRcEmfKlXLHjNtyWc5WYlipBJBJJOtKud58l/EztGVhcMzsFUanYnQfP2Nb+G4RaQAszZ51IMDrtzqfhDDIG0yiRHU7+g9KN7oOoVQepA0/wA+VcWb1E3Ko6o9PHBVbE+D2Jdt41A10P5mqeIuKhiDm2zfSrS3J1zaTy1HpUeMwRfxKwJPL2/zV4M/u97HNWtFA4wwVIDDzPI+lVVxACwTrm6+RGnvT46w1sSZPU6c9fU/5rGa8CxeYHLUySdCQd+VelGpK0czbTNh8RMLl9N+dR3sGpAUieuprPs4ksdPcnSP61pYV+tY5HurozlKMvaTJwpFAICj66az99WLOFX93MeXSrPELaqECsGJGZiGmJ2XTTap+H37dtS3ci9dnKLZnKF3LtpAHLfrS8SkxtRroA3WU93lQR0C6kdTGu9JcSqqpgZyNW3JjkAIA3Hy3p8U2aM3dhjrksrJiIAhSFj3n1q1gex2KuHMLS2l1Oe8czCOltYHsw96f/n5XE2jkUEmzAv3mvKwAIGhO4WdfiJ8M+tdNg1NzD93ba41w/FkiZgGMw8KrsBEiugs9iMNZQ3sXeNwKN7jC3bXyAmB6elV+I/pAwdiLeCtG+y6Sq93ZA6ZyMx9ljTet8PpVAwy5uTtIzuHdgLpKm7NssfCFi48CJzzorcpUGr91+F8PLC4RcvqMoX9teLQCDlBy29epWuT4v2mx2KJ7y93Sbd1YlBB1hnnO2wmTGm1ZNiyiCFUD2reOKMOkZOTl2zr+L/pCxd2Bh0GGT99oe7rvAjKvyJHWuWYyxdi1y6fiuXCWc/7mqMnzpLJrSg6De6eZpNeyiSYH3mkAB5mnKzuJ+n96EhMsWsYGAkSOR2Yeh5jyOnSKe5bPxA5l69PUcqgint4jJtmJ2AXUknQAAfESdIp1Qgu8G+1dB2a4Qbp7xz4RBMQcisCVczu50yr55jpAam2DN51W4lu2FhXbDqxDHwlgczQrhGnoDoTqK2eN8eTDWhZw5IvQFUja2uUZrjzq14lm0Pwkzt8RYSRD2t4xlzYOxoYi84nYhZtcs1wxLsddcvUDBsAKMvP329aXB8Mh+PwyfiOonq06786LGZZhdRzJ1nrB6U0RQRbSoLbc6huHoSPf7taNTFUMNm2rQs3IEen586ymbWreGua+lTIZY4ef+pAAnvLZVR/GviB/wCKsPc10nZ0Bzcw7Ew8FSOWoLkTz8Cn2rlcReyXLF0nRbgmOk6/MSPetVMQ9m8lyQAGZSQIENKkkHUCTPsKh7I6Zk38AquwVhDCVV9IEmQM2mjAr10q9wbhpS3iHGbP3RteLabjRIMcgB861v0gcLZhnsiGtkA/xDu1zLB6KEb0VuZrNGIazg7CHwvdZ3IYQQq+EAjXyNc8o7s6oytUc8eHEaMhnnqKVdHaxDQOXkCInn99KsOP9m3FfhQe2mXKNI2Uaabx61Ta2BMXANeWs+9Vr+MbMQGETrAEDTSd5qjfxURm1g6QNNPyNq89Y5SZTnWi9f4iytuIk6AaHMOU+oPtU1jFgwCSG9YEn4d/OsO5cLKTvJOvLQjrrGoo+HMxYBSzNvCiToZnTUjatVhQLKzUxWJLoVyA7xrEdYO4+tYC4UFvEY126V0WJw47xmdwuY54GreKGIyroIJI1K7VLguBPeYG1h7lwEiHuyts+YCxp/uYeVdEIyVxRjlyfZj4a0NVRcxaDABLCOYj1q/g+HudJUHpKltieoURGuZgBXb8P7BXGAF++As+K3aGVesbDX/bXT2+DYPBItxwltJIL3DEeEmczGdxETz2raPp2/kc/I894X2du3IKWCTAIN4lFHQkAfd4t66bAdhiAbmJulsviyJ4UECWMDbntG1Bx/8ASXhFVrWFtvfYgjMB3dsTpILDMTz+GPOuO4x2q4jigRcv91bP/asDICOjEeI+5I8q6oY1FDbbPROI8X4Zw9GQ3LYuEGUtgPdJI0zBdv8AcRXJ8W/SRiLwy4XDraUiO8veN9RByp8Kn/lXG4PBqoEKF+RIFWGYTprWlCGxfeX2FzE3bl5uWcmB5KuyjyEUQIAgaDoNqB2qEmnQBve2EE0pNCoqRadCsfJG9FPSminBpDsKkzULtH5+tPg8K94kLAVRmd20RF1ksfY6bmD0NAmNZzOwRFLMdgP67R57Cuv7MdngWbMSFC+PECYJJKtaw5Iifstc35KNTU3Zzs2LttSspZbKxYgG7iYIOoE5LP8ACNTptEvodtO1v+iTubIDXjAVVgrZSAFLACJ3hR9NzoXZH2r49awKixYVTeypHhUi1E/rG5M50gRynbfkOHtmnvPFuTmJJBMknMZIJPrvqDWXhAXYuxLMxzMTuSdZM1pgQIHLf+tS1ZS0TYuyRqjAqBr+8B5j8RVB2pnbLrJnkZgj0PWis3Q/7TKr8mGit/Mv2T5j5UK0N0yBW1qUNSu2SjQdJ2PIzzB2IoJifSqsmhB5NWJyzI9vOIqkgqxn/ChggcReFy2RMajfYct+ldJxDEm4gcw2e3bLaDRsigrvrpBnzrmygVTANdd2PsricOoeMq5raKGCuHzNcMGPFKnQHTwnaKzYNaNvhd5b+FtZhmLOwYHnlD5g0csix8q5ftTwi5lt3Mrd0lpVXyUc2YDeTB8x511XZ3hhsXWXMWBzMqkQVJyhpGx0A1Hn74Ha3HX8OiXLdxu6Z7yPaPitsDcZkYowII3k+a1nNFQZzVvFMAB4T56GlUQ4ora5V/2kqPYEGPnT1jbN7MQMxIABkzoJJ6GAPf51MnDCw8VxVgEFZzPH8q6DloxWurwvYXE3f21wWk5paA8QA2aIXfn467PgPZsYWx41ULp4dHYgkAs5ygM2uyrEDSiGB/ZnKa+jz3hnCTcgWrDXByZzlt7QQACAPQs3LSurw3YW9cAF28FXmluAo58xBbb7J9a67iPGsFgxOIvKjckHiuEdAglh8gK4niH6S7jO7YGx9kLmvazBPiCId4J3aOoOlaxwxROzrcN2Sw9hCyWs721JDNJOktudtZ2j0qrxbtzw/Df93vXj9nZGczpo7zlBHQtXmHFcbjMUf+rxLMv/AIwYQc/gWF+6ar2cKixlX/dufvrZRRJ0fEf0hY26zHDW1w6tzPjfTQEFhlBjfwnYa6VzN+w95+8v3XvP1diY6iTsPIVMTzP59qRzcjH58qqhBLZC6aDyH9qRbpQAe9MT/iigsR89aFqTPQEmqExqaipBaYrCUUYoVosvnSGhTQF4oXvAaD8/1ra4PwCChvozXHnu8MvxsRubm2VQd5gD7RnwMh9FPh3CzcHeXCUszGaJZyTAS0sEsxYZZAOsgBj4a73s72e+E37XdorjusOcpUmA4uXdT3jiPhJIBWSTlVltcC4KbTl72V7rN4SubJZBUKyoCNIAgvA0EaCEqh2y7ZdwO4w5zXTIZ40tjoAd28j6npQ2T2H207WJhf1OHg34YSPgtB4JJGxcwI089AYPmtgliWYksxkljLFjzPnQKsmSSSTJJ3JOpJPWtC2uUTz+lKhhZNB123o/hEedMp50BM0xg3NorNxl3UKN+lXjUAwwzlz+fOkM0MJdIGUwVj4W29uh8xR3MNmH6szprbPxgD90/bHpr5VUxJi2Y3iqllzlBJ5Aj2ooLJ1Xzqff1qa04uiHMNGjjn/N19aV2wymGHoeR96mxpBlJU+1bP6NMcid4rlswuoLagSGe4GQltNIUfFIjXqKxsPZOaPLnVjsjiFs4u53glDbYwBMOrLcVh5gKfmaQmeo8QuuqlkWWGoHntJ8tZrM7RcKVsOlnlpbBPUjwsf94Rj/AC1ol5EkQCASOnlFV8e5uGzaU6k94x/hsxH/ACcp7ZqkZ45esAMZQgzqItmD/u1+dKuw7R4FGxNxszLJBI7pG1yiTJGsmT701R42HNFy5+kXDW1y2cO+JujZ3LLbifCQpGbNH8K+tYPE+0vEsV+0vdzbP2LP6se5BzH3Y1SFxF0tqB51G9wf5rerFaRHawdpSAFDtzJ2JO5PX3qa/dcjLMA66CNOWvSo8+mkafn3NNnHPU+e3ypqInIEqOQJ8+VEGI0n2H9aDMT50w+f0qiRiTyoyevyoWb8igJoodhFv8UEGlNPBp0IGKfLT5aeaBg0ppGo3uRSANjtT4a1cuuLdpCzHWBGw3LE6KB1MAVZ4Rwe5iZaRbsrOe8/wrG4USMzeWw5lRrXYcI4G920Vwg7nD6Hv7g/W4ll1UjTS3mjxR/INcxQX+FPgfAijlLIF3EiM90z3OGn5EvGwEOdP2Y1btOzvBVw4KfHcuTmuEQxUaqrFdAozGFEDXQbmr3DMNbtW+6thUtpIhYgEfESdczTqS232tZA8+7a9ue8zYbCMRb1Fy+DBfqts7web7nlSbEWe2fbbKWw2EaXBy3bw2WNMqHYn00HmduEw8gQes666nn1mgs2gqiBpyFW7KczQUHYtRqR5+tSDU02aRoDrz8ulJtNKYDzpQE0+XlTGgQPOnNOBQrSKAxLSCPzrUV23+ry88tNd19TTh9aZI/DJKnoIj8a2OH4xCWtnXqp2jqPPXlWRgwUJA+08+gFHZuFb+aDvEfwmNfxrOfRpA6ZMKN1l16faHpyNUeHqq460xE28wzgjMMrfq2DDXSD99aPCLqs0qfCdxt6yORrO47iu5ukLmgrlzIJIJ2kfa05b1nGW6LcT0wYlLiyk5ZKqSCA0ev50qLhFoi7dLGSQuXyUToPdvv8qo2seUA7q1NsqrsoYSDc8ZKAmGEMCRMjNWhYdQ4YHmAw5gMcsx01HyrRr8Mk67Lb4diSREUqxeKdqTauvbWyXCmMwOkwJHsZHtT0vHIq0eYsd+XlQzPL0pig59afN0FbGQzKY3ikI9aEmhmaKCx2uU1MSKHU0xBhgPOkwnWmApTQA9MTQ/nyp4igYY1pjFAzxT4HC3b793aXMdzyVRtmdjoo8z6DXSkMhuXRW/guz62wt7G5hmIFvDKCb11uSlV8Q/lHi6lBqb3D8Fbwr5LOS/jBEs0hLRbQAafq9CTm/aGNAsxXc8A7PrZm9cbvcQwg3mEBQde7soPgX+EancnonolO+jK4RwV7txTi7IS2gDWsOGXuhGyuo8LFAuaB4AXJMnWusx2IW2huOVVVBJZjlAHMyfhXz3PKBvW4zjrWGQX793IiScmhzmIUHmzAmQo0BjeNfIO1Xam7jn1BSyDK2p3PJrhHxN5bCp72NfiLXbDte2KmzY8FiSGIGVr2uoIHwp/Dz5865+0uXl0/xSt2wvr9PTzqzas8ztTH/wAHS3zIqVWprtydvlTgQKADXSiYz603KetAPwoGEo+/aoydaV1/KhtuGGlIA2NNcamLVFcbWOlNAwXqNDrUjHSgSqJJbJBdR5E/hV+yozAsJ8JXyK/n61SwtvXN0B++r1kjNl5lSfkR/Wspo1gy5hLhD6xEnxDntEj0+lUe2CjPauA6screxBE+mtW7iQRBjn67aVm9ql8KdM/PpBqIrZUmekcAx1trWEtXMgLI3ePqP2Z7m3DDRWlQJ2IWOem3juF3ANYuAbPHjX1A3Hp8q4Xs/wARX/43uygZ+9ZEnQgSt4kEagjU+oHnW7wbtM+HhLgzJsBt7KfsnQ6bHymtUtGDlsof/UrbS1zEuXJJYi3cMkmSZUEffSrq37VoD+rYZTqMynMCdSDHQkilQWmjxotTAE0xIoc9aGY5ihJpZaeaKAbLRuIiflzjrQBqcfk86YCCH0pzFMKFjprtUspCZqie7FFZtPdYJaRndtlUSf7DqToOddRheC2MIEuYj9def9lZQZ8x5ZE/7p38ZHdiNA+hB2JtIyeF8Ca4O9vsbNiJzH42WYlQdFX+NtOgc6V1vCcA2JTJhFOGwYMtiIi7eOx7gNqTGnev18IAGWrmF4Bir7o+LVMjMCcOPGAACQtxt7ztImdIQctB2Y1HKBA5FVjkBszfcPOKTddCW/kYdnh2Hwy2kt2lC94MgALOzPKm4W3kiSbjTopImNJu0vaaxgbYZzmuEQiL8Tfyj7CTEsdTprsaxu1fbdMLNu2A95tlJmNPjvH/ANfT1HlWKv3L91rt5i9xt2P3ADkB0HWkHeyxxvjN/G3e8vHY+C2PhtjoPPz5/dUaJG25G/1A86JLQ5bdfwFT2LWx+6mMaxa5mpmM0LNSM8hSBDBZNGzUwFNHLlQMJWo7lAlBduAUgTKPFHMhBuauoAqgRVfDrmPeEaiQJ6fmassaChp0qJDvR3DpUcwKYh21qS3b/rUQFTzp+FMRPbteE9KnRY18vrFRrtUh2aOu3z/pUPZa0TLdJis7tESbUHk4+8wdfQ1YJMgGdjPqTVbjrQnoQT101pUOzqf0VWVv2MVaMZkKus8u8VkJB5fB9asYpRkGbcKJ/iXSCevryrG/RtxBrNzE5Ms/6fPrMZbd23m23OV2j3rpVfOIufEZY6AfEZggbfdVpfZjN7owyWGmb5//AJNNWpc0JGU/f/SlTsk4UL9aempVZQxpAUqVDGGo/P8AahLD8/nSmpVIETXa0OB8EuYokghbasqs+5zP8KKkiWPKSF6kUqVC7B6VnVYLBujjC4K0mdgS9y4fhCtlz3tJvGToijIDyPxV1fAOz1qwzPmN3EMpNzE3dXIEZso+wnkJ2EzSpUp/Kice48vsvWFutfUhR3JRs7sxDOWIyqiAwq6SZ1IjU6rXF9vO3hVmw2F0cCGukQEmDCKRvEa+Y32pUqQ0tnm62pJJJYnUkmSSeZJ3NWjbj16+2wp6VCKZNZt6Cdh95/JqQ0qVMQKipVpUqTGhhFMBTUqBhgVm4u4ScopUqQFm2IA8hRgaUqVAENxtYprh2pUqYIddasprA86VKgRYn6j605g7daalUlIa6xzLP7v5/CqnFFmydfsk/wBvw9qVKmDNX9FV8pxS0u4uLdT5oX+qiuy7QWguJupHhlSCOXhGnWlSoXZMujOfFsDBj8+1NSpVdGVH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C:\Users\Шарошина\Desktop\отчет за 5 лет\фото\9 апреля (разворотное кольцо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7" y="4194785"/>
            <a:ext cx="3503450" cy="262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40393"/>
            <a:ext cx="2299301" cy="279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0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8" y="174928"/>
            <a:ext cx="1142767" cy="125335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Объект 55"/>
          <p:cNvGraphicFramePr>
            <a:graphicFrameLocks/>
          </p:cNvGraphicFramePr>
          <p:nvPr>
            <p:extLst/>
          </p:nvPr>
        </p:nvGraphicFramePr>
        <p:xfrm>
          <a:off x="337453" y="377688"/>
          <a:ext cx="11509989" cy="572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22" y="920876"/>
            <a:ext cx="3130190" cy="2083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2305879" y="5731338"/>
          <a:ext cx="7056782" cy="21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667"/>
                <a:gridCol w="1175667"/>
                <a:gridCol w="1176362"/>
                <a:gridCol w="1176362"/>
                <a:gridCol w="1176362"/>
                <a:gridCol w="117636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I-VIII </a:t>
                      </a:r>
                      <a:r>
                        <a:rPr lang="ru-RU" sz="1400" dirty="0" smtClean="0">
                          <a:effectLst/>
                        </a:rPr>
                        <a:t>2012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I-VIII </a:t>
                      </a:r>
                      <a:r>
                        <a:rPr lang="ru-RU" sz="1400" dirty="0" smtClean="0">
                          <a:effectLst/>
                        </a:rPr>
                        <a:t>2013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I-VIII </a:t>
                      </a:r>
                      <a:r>
                        <a:rPr lang="ru-RU" sz="1400" dirty="0" smtClean="0">
                          <a:effectLst/>
                        </a:rPr>
                        <a:t>2014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I-VIII </a:t>
                      </a:r>
                      <a:r>
                        <a:rPr lang="ru-RU" sz="1400" dirty="0" smtClean="0">
                          <a:effectLst/>
                        </a:rPr>
                        <a:t>2015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I-VIII </a:t>
                      </a:r>
                      <a:r>
                        <a:rPr lang="ru-RU" sz="1400" dirty="0" smtClean="0">
                          <a:effectLst/>
                        </a:rPr>
                        <a:t>2016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I-VIII </a:t>
                      </a:r>
                      <a:r>
                        <a:rPr lang="ru-RU" sz="1400" dirty="0" smtClean="0">
                          <a:effectLst/>
                        </a:rPr>
                        <a:t>2017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28340" y="0"/>
            <a:ext cx="1131068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>
            <a:noAutofit/>
          </a:bodyPr>
          <a:lstStyle/>
          <a:p>
            <a:pPr indent="450850" algn="ctr" eaLnBrk="0" hangingPunct="0"/>
            <a:r>
              <a:rPr lang="ru-RU" b="1" cap="all" dirty="0">
                <a:latin typeface="Arial Cyr"/>
                <a:ea typeface="Arial Cyr"/>
                <a:cs typeface="Arial Cyr"/>
              </a:rPr>
              <a:t>Номинальная среднемесячная заработная плата в расчете на одного работника по </a:t>
            </a:r>
            <a:r>
              <a:rPr lang="ru-RU" b="1" cap="all" dirty="0" smtClean="0">
                <a:latin typeface="Arial Cyr"/>
                <a:ea typeface="Arial Cyr"/>
                <a:cs typeface="Arial Cyr"/>
              </a:rPr>
              <a:t>месяцам в городском округе «Город Калининград»</a:t>
            </a:r>
            <a:endParaRPr lang="ru-RU" b="1" cap="all" dirty="0">
              <a:latin typeface="Arial Cyr"/>
              <a:ea typeface="Arial Cyr"/>
              <a:cs typeface="Arial Cyr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0" y="2453999"/>
            <a:ext cx="3447217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726" y="0"/>
            <a:ext cx="1137036" cy="126425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341906" y="826934"/>
          <a:ext cx="8873656" cy="5359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556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9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94" name="Rectangle 1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95" name="Rectangle 2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0043" y="120605"/>
            <a:ext cx="9630205" cy="7162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>
            <a:noAutofit/>
          </a:bodyPr>
          <a:lstStyle/>
          <a:p>
            <a:pPr indent="450850" algn="ctr" eaLnBrk="0" hangingPunct="0">
              <a:defRPr/>
            </a:pPr>
            <a:r>
              <a:rPr lang="ru-RU" altLang="ru-RU" sz="1600" b="1" cap="all" dirty="0">
                <a:latin typeface="Arial Cyr"/>
                <a:ea typeface="Arial Cyr"/>
                <a:cs typeface="Arial Cyr"/>
              </a:rPr>
              <a:t>Номинальная начисленная среднемесячная заработная плата, руб.     </a:t>
            </a:r>
            <a:endParaRPr lang="ru-RU" altLang="ru-RU" sz="1600" b="1" i="1" cap="all" dirty="0">
              <a:latin typeface="Arial Cyr"/>
              <a:ea typeface="Arial Cyr"/>
              <a:cs typeface="Arial Cy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68" y="2225858"/>
            <a:ext cx="3437956" cy="2182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078" y="120605"/>
            <a:ext cx="1142767" cy="125335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6" name="Объект 1"/>
          <p:cNvGraphicFramePr>
            <a:graphicFrameLocks/>
          </p:cNvGraphicFramePr>
          <p:nvPr>
            <p:extLst/>
          </p:nvPr>
        </p:nvGraphicFramePr>
        <p:xfrm>
          <a:off x="519113" y="911225"/>
          <a:ext cx="7747000" cy="578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715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631092" y="979474"/>
          <a:ext cx="9759586" cy="55185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301962"/>
                <a:gridCol w="1616094"/>
                <a:gridCol w="1616094"/>
                <a:gridCol w="1612718"/>
                <a:gridCol w="1612718"/>
              </a:tblGrid>
              <a:tr h="920480">
                <a:tc rowSpan="3"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dirty="0">
                          <a:effectLst/>
                        </a:rPr>
                        <a:t>Калининградская область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dirty="0">
                          <a:effectLst/>
                        </a:rPr>
                        <a:t>Российская 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Федерация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1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dirty="0">
                          <a:effectLst/>
                        </a:rPr>
                        <a:t>август </a:t>
                      </a:r>
                      <a:r>
                        <a:rPr lang="ru-RU" sz="2000" dirty="0" smtClean="0">
                          <a:effectLst/>
                        </a:rPr>
                        <a:t>2017 </a:t>
                      </a:r>
                      <a:r>
                        <a:rPr lang="ru-RU" sz="2000" dirty="0">
                          <a:effectLst/>
                        </a:rPr>
                        <a:t>г. в % к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июлю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декабрю 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июлю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декабрю </a:t>
                      </a: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224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dirty="0">
                          <a:effectLst/>
                        </a:rPr>
                        <a:t>Индекс потребительских цен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99,3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101,5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99,5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101,8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12242">
                <a:tc>
                  <a:txBody>
                    <a:bodyPr/>
                    <a:lstStyle/>
                    <a:p>
                      <a:pPr marL="9017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dirty="0">
                          <a:effectLst/>
                        </a:rPr>
                        <a:t>продовольственные товары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97,7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100,4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98,2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100,6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12242">
                <a:tc>
                  <a:txBody>
                    <a:bodyPr/>
                    <a:lstStyle/>
                    <a:p>
                      <a:pPr marL="9017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>
                          <a:effectLst/>
                        </a:rPr>
                        <a:t>непродовольственные товары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100,3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99,8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100,1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101,5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56121">
                <a:tc>
                  <a:txBody>
                    <a:bodyPr/>
                    <a:lstStyle/>
                    <a:p>
                      <a:pPr marL="9017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>
                          <a:effectLst/>
                        </a:rPr>
                        <a:t>платные услуги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100,7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106,3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100,4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104,0</a:t>
                      </a:r>
                      <a:endParaRPr lang="ru-RU" sz="2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98417" y="150712"/>
            <a:ext cx="842493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>
            <a:noAutofit/>
          </a:bodyPr>
          <a:lstStyle/>
          <a:p>
            <a:pPr indent="450850" algn="ctr" eaLnBrk="0" hangingPunct="0"/>
            <a:r>
              <a:rPr lang="ru-RU" altLang="ru-RU" b="1" cap="all" dirty="0">
                <a:solidFill>
                  <a:schemeClr val="bg1"/>
                </a:solidFill>
                <a:latin typeface="Arial Cyr"/>
                <a:ea typeface="Arial Cyr"/>
                <a:cs typeface="Arial Cyr"/>
              </a:rPr>
              <a:t>Прирост потребительских цен за август </a:t>
            </a:r>
            <a:r>
              <a:rPr lang="ru-RU" altLang="ru-RU" b="1" cap="all" dirty="0" smtClean="0">
                <a:solidFill>
                  <a:schemeClr val="bg1"/>
                </a:solidFill>
                <a:latin typeface="Arial Cyr"/>
                <a:ea typeface="Arial Cyr"/>
                <a:cs typeface="Arial Cyr"/>
              </a:rPr>
              <a:t>2017 </a:t>
            </a:r>
            <a:r>
              <a:rPr lang="ru-RU" altLang="ru-RU" b="1" cap="all" dirty="0">
                <a:solidFill>
                  <a:schemeClr val="bg1"/>
                </a:solidFill>
                <a:latin typeface="Arial Cyr"/>
                <a:ea typeface="Arial Cyr"/>
                <a:cs typeface="Arial Cyr"/>
              </a:rPr>
              <a:t>года</a:t>
            </a:r>
          </a:p>
          <a:p>
            <a:pPr indent="450850" algn="ctr" eaLnBrk="0" hangingPunct="0"/>
            <a:endParaRPr lang="ru-RU" altLang="ru-RU" b="1" cap="all" dirty="0">
              <a:solidFill>
                <a:schemeClr val="tx2"/>
              </a:solidFill>
              <a:latin typeface="Arial Cyr"/>
              <a:ea typeface="Arial Cyr"/>
              <a:cs typeface="Arial Cyr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36" y="979474"/>
            <a:ext cx="3223054" cy="231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138" y="0"/>
            <a:ext cx="1142767" cy="125335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5846</TotalTime>
  <Words>5098</Words>
  <Application>Microsoft Office PowerPoint</Application>
  <PresentationFormat>Широкоэкранный</PresentationFormat>
  <Paragraphs>1797</Paragraphs>
  <Slides>36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 Unicode MS</vt:lpstr>
      <vt:lpstr>Arial</vt:lpstr>
      <vt:lpstr>Arial Cyr</vt:lpstr>
      <vt:lpstr>Calibri</vt:lpstr>
      <vt:lpstr>Century Gothic</vt:lpstr>
      <vt:lpstr>Times New Roman</vt:lpstr>
      <vt:lpstr>Wingdings 3</vt:lpstr>
      <vt:lpstr>Сектор</vt:lpstr>
      <vt:lpstr>Бюджет  для  граждан  по   Проекту   бюджета городского   округа «город  Калининград» </vt:lpstr>
      <vt:lpstr>Уважаемые жители нашего города!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доходов бюджета городского округа  «Город Калининград» в 2017–2020 годах                                                                                                                                                                                                                                                                                    Млн. рублей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городского округа «город Калининград»</dc:title>
  <dc:creator>Поташова Татьяна Викторовна</dc:creator>
  <cp:lastModifiedBy>Поташова Татьяна Викторовна</cp:lastModifiedBy>
  <cp:revision>174</cp:revision>
  <cp:lastPrinted>2017-11-03T12:05:20Z</cp:lastPrinted>
  <dcterms:created xsi:type="dcterms:W3CDTF">2017-10-30T08:18:00Z</dcterms:created>
  <dcterms:modified xsi:type="dcterms:W3CDTF">2017-11-07T15:43:17Z</dcterms:modified>
</cp:coreProperties>
</file>