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4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2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5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7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6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6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3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3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B586-D36E-46AF-B2B4-ED42F9B4C23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46AC-9C12-4AF9-88CF-E2A807EE8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949190" y="4022610"/>
            <a:ext cx="6606540" cy="128448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949191" y="1461444"/>
            <a:ext cx="6606540" cy="139895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2236" y="675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Прием в 1 класс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4386" y="1731337"/>
            <a:ext cx="42835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6,5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8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возраст зачисления детей в первые классы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32" y="1659863"/>
            <a:ext cx="1052628" cy="105262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474386" y="4233964"/>
            <a:ext cx="48734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47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образовательных организаций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принимают детей в первые классы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949190" y="2863593"/>
            <a:ext cx="6606540" cy="8864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Если на 1 сентября ребенок младше или старше, обратитесь за разрешением в комитет по образованию. Заявление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подается через МКУ ЦДОД (площадь Победы, 1)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949190" y="5126617"/>
            <a:ext cx="6606540" cy="11742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Школы по месту жительства закреплены за территориями города постановлением администрации городского округа «Город Калининград»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от 01.03.2022 № 105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(опубликовано на сайте администрации: </a:t>
            </a:r>
            <a:r>
              <a:rPr lang="en-US" sz="1600" b="1" dirty="0" smtClean="0">
                <a:solidFill>
                  <a:srgbClr val="FF0000"/>
                </a:solidFill>
              </a:rPr>
              <a:t>https</a:t>
            </a:r>
            <a:r>
              <a:rPr lang="en-US" sz="1600" b="1" dirty="0">
                <a:solidFill>
                  <a:srgbClr val="FF0000"/>
                </a:solidFill>
              </a:rPr>
              <a:t>://www.klgd.ru/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Новая папка (3)\13434_2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077" y="2046158"/>
            <a:ext cx="4487328" cy="30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Новая папка (3)\0a256f7ae79bf16f220194a4797f0c00_original.1011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15196"/>
          <a:stretch/>
        </p:blipFill>
        <p:spPr bwMode="auto">
          <a:xfrm>
            <a:off x="5064369" y="4052731"/>
            <a:ext cx="1312985" cy="104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2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89603" y="2561276"/>
            <a:ext cx="5390089" cy="389411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34879" y="2561275"/>
            <a:ext cx="5390089" cy="389411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2236" y="675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Этапы приема заявлений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89604" y="1288025"/>
            <a:ext cx="5390088" cy="1288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3846" y="1668774"/>
            <a:ext cx="3114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апреля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июня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3580" y="1518469"/>
            <a:ext cx="1440945" cy="8716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этап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34880" y="1288025"/>
            <a:ext cx="5390088" cy="1288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6434" y="1668774"/>
            <a:ext cx="312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июля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сентября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98856" y="1518469"/>
            <a:ext cx="1640266" cy="8716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этап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0701" y="2866768"/>
            <a:ext cx="3742157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Школа по месту жительства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Дети, которые живут на закрепленной за школой территории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18778" y="2947172"/>
            <a:ext cx="3806190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Школа не по месту жительства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втором этапе можно подать заявление в школу не по месту жительства (главный критерий – наличие в школе свободных мест)</a:t>
            </a: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Информация о наличии свободных мест появится на официальных сайтах администрации города и школ 5 июля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90684" y="4677642"/>
            <a:ext cx="3657236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Дети, имеющие преимущественное право на зачисление в школу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Братья</a:t>
            </a:r>
            <a:r>
              <a:rPr lang="ru-RU" sz="1400" dirty="0">
                <a:ea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сестры которых учатся в выбранной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школе</a:t>
            </a:r>
          </a:p>
        </p:txBody>
      </p:sp>
      <p:pic>
        <p:nvPicPr>
          <p:cNvPr id="29" name="Рисунок 28" descr="Файл:Школа.png — Wiki Сетевые сообщества педагогов Удмуртской Респуб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43" y="2681559"/>
            <a:ext cx="1318277" cy="138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3" descr="C:\Users\admin\Desktop\Новая папка (3)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5" y="5117254"/>
            <a:ext cx="1339536" cy="7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Новая папка (3)\1571385428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065" y="3189404"/>
            <a:ext cx="1118817" cy="7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Новая папка (3)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22" y="4888656"/>
            <a:ext cx="1544424" cy="11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1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89603" y="1288025"/>
            <a:ext cx="5390089" cy="516736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34879" y="1288025"/>
            <a:ext cx="5390089" cy="184777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2236" y="675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Льготное зачисление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6" y="1367583"/>
            <a:ext cx="44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В первую очередь* зачисляют детей: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9768" y="1728814"/>
            <a:ext cx="4483778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ea typeface="Verdana" panose="020B0604030504040204" pitchFamily="34" charset="0"/>
              </a:rPr>
              <a:t>сотрудников полиции;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61"/>
          <a:stretch/>
        </p:blipFill>
        <p:spPr>
          <a:xfrm>
            <a:off x="704048" y="1793881"/>
            <a:ext cx="462836" cy="33567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9768" y="2088248"/>
            <a:ext cx="448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сотрудников органов внутренних дел, не являющихся сотрудниками полиции;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5546" y="2612580"/>
            <a:ext cx="448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сотрудников органов уголовно-исполнительной системы (имеющих специальные звания);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546" y="3145751"/>
            <a:ext cx="448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сотрудников органов принудительного исполнения (имеющих специальные звания);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0722" y="3651779"/>
            <a:ext cx="448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сотрудников противопожарной службы </a:t>
            </a:r>
          </a:p>
          <a:p>
            <a:r>
              <a:rPr lang="ru-RU" sz="1400" dirty="0" smtClean="0">
                <a:ea typeface="Verdana" panose="020B0604030504040204" pitchFamily="34" charset="0"/>
              </a:rPr>
              <a:t>(имеющих специальные звания);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546" y="4154650"/>
            <a:ext cx="448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сотрудников таможенных органов </a:t>
            </a:r>
          </a:p>
          <a:p>
            <a:r>
              <a:rPr lang="ru-RU" sz="1400" dirty="0" smtClean="0">
                <a:ea typeface="Verdana" panose="020B0604030504040204" pitchFamily="34" charset="0"/>
              </a:rPr>
              <a:t>(имеющих специальные звания);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5546" y="4640185"/>
            <a:ext cx="448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перечисленных категорий граждан, погибших во время службы или уволенных (в том числе умерших в течение года после увольнения) в связи с увечьем или повреждением здоровья;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35546" y="5565086"/>
            <a:ext cx="4483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военнослужащих;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35546" y="5857656"/>
            <a:ext cx="448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a typeface="Verdana" panose="020B0604030504040204" pitchFamily="34" charset="0"/>
              </a:rPr>
              <a:t>других категорий граждан (в соответствии с законодательством).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48" y="5534369"/>
            <a:ext cx="468307" cy="79887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47496" y="1367583"/>
            <a:ext cx="44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</a:rPr>
              <a:t>Преимущественное право имеют дети: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Verdan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79692" y="5830497"/>
            <a:ext cx="5845276" cy="6248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*На обучение в образовательные организации по месту жительства.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856" y="2056603"/>
            <a:ext cx="759515" cy="70470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61796" y="1961566"/>
            <a:ext cx="405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a typeface="Verdana" panose="020B0604030504040204" pitchFamily="34" charset="0"/>
              </a:rPr>
              <a:t>братья и сестры которых учатся в выбранной школе, проживают в одной семье и имеют общее место жительства.</a:t>
            </a:r>
          </a:p>
        </p:txBody>
      </p:sp>
      <p:pic>
        <p:nvPicPr>
          <p:cNvPr id="22" name="Picture 4" descr="C:\Users\admin\Desktop\Новая папка (3)\45cbf1859457eddbf0ad81171ebfcc6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676" y="3164888"/>
            <a:ext cx="2942494" cy="255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5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195559" y="1788529"/>
            <a:ext cx="8751" cy="402630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2236" y="67545"/>
            <a:ext cx="10515600" cy="104614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Подача электронного заявления и предоставление оригиналов документов в школу 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42510" y="1035754"/>
            <a:ext cx="723600" cy="72473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endParaRPr lang="ru-RU" sz="3600" b="1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842510" y="2019633"/>
            <a:ext cx="723600" cy="72473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842510" y="3083244"/>
            <a:ext cx="723600" cy="72473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b="1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1653" y="1108001"/>
            <a:ext cx="569967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Регистрация/авторизация на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Едином портале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государственных и муниципальных услуг (функций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8043" y="1815239"/>
            <a:ext cx="54926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Заполнение и отправка формы электронного заявления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(прикреплять документы к электронному заявлению не требуется, кроме документов, подтверждающих право льготного зачисления)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78043" y="3073504"/>
            <a:ext cx="549266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Получение уведомления о принятии на обработку заявления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2307" y="4232260"/>
            <a:ext cx="2628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Для подачи электронного заявления необходимо иметь подтвержденную учетную запись на госуслугах</a:t>
            </a:r>
            <a:endParaRPr lang="ru-RU" sz="1400" dirty="0"/>
          </a:p>
        </p:txBody>
      </p:sp>
      <p:pic>
        <p:nvPicPr>
          <p:cNvPr id="17" name="Рисунок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08" y="1434244"/>
            <a:ext cx="2625969" cy="27392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Блок-схема: узел 17"/>
          <p:cNvSpPr/>
          <p:nvPr/>
        </p:nvSpPr>
        <p:spPr>
          <a:xfrm>
            <a:off x="833759" y="4127594"/>
            <a:ext cx="723600" cy="72473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8043" y="4023678"/>
            <a:ext cx="569967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Получение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приглашения от школы для подачи оригиналов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не позднее 30 дней со дня подачи заявления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(дата и время приема будут указаны в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приглашении)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842510" y="5276360"/>
            <a:ext cx="723600" cy="72473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endParaRPr lang="ru-RU" sz="3600" b="1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8043" y="5292768"/>
            <a:ext cx="569967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Предоставление оригиналов документов в школу в указанные в приглашении сроки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Picture 2" descr="C:\Users\admin\Downloads\qr-code (3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058" y="5221659"/>
            <a:ext cx="1345267" cy="13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3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89603" y="1808252"/>
            <a:ext cx="5390089" cy="463686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34879" y="1818526"/>
            <a:ext cx="5390089" cy="463686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2236" y="6754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Документы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6030" y="1924865"/>
            <a:ext cx="365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Общие документы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03" y="1055932"/>
            <a:ext cx="1123536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Прикладывать документы к электронному заявлению не требуется (кроме документов, подтверждающих право на льготное зачисление). Главное – предъявить оригиналы в школе после получения приглашения.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1306" y="1920521"/>
            <a:ext cx="365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наличии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67" y="2404494"/>
            <a:ext cx="822553" cy="30400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4101" y="2355652"/>
            <a:ext cx="36878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Паспорт родителя, который подает заявление или иной документ, удостоверяющий личность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04100" y="3472508"/>
            <a:ext cx="368780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Свидетельство о рождении ребенка или документ, подтверждающий родство заявителя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4101" y="4675052"/>
            <a:ext cx="3849428" cy="899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окументы, подтверждающие проживание ребенка на закрепленной территории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973" y="2436450"/>
            <a:ext cx="727873" cy="375181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27652" y="2356688"/>
            <a:ext cx="396159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Документы, подтверждающие право на первоочередное или преимущественное право зачисления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7129" y="3472508"/>
            <a:ext cx="338172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Заключение психолого-медико-педагогической комиссии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7129" y="4472465"/>
            <a:ext cx="396212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Разрешение о приеме в 1 класс ребенка младше 6,5 лет или старше 8 лет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7129" y="5366721"/>
            <a:ext cx="396212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Документ, подтверждающий законность представления прав ребенка (например, решение органа опеки)</a:t>
            </a:r>
          </a:p>
        </p:txBody>
      </p:sp>
    </p:spTree>
    <p:extLst>
      <p:ext uri="{BB962C8B-B14F-4D97-AF65-F5344CB8AC3E}">
        <p14:creationId xmlns:p14="http://schemas.microsoft.com/office/powerpoint/2010/main" val="78320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2236" y="67545"/>
            <a:ext cx="10515600" cy="104614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Процедура зачисления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64954" y="1008798"/>
            <a:ext cx="5612347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Приказ о зачислении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издается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после завершения приема заявлений на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этапе (не ранее 1 июля и не позднее 5 июля) или через 5 рабочих дней после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приема заявлений 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 на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II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этапе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4795" y="3675368"/>
            <a:ext cx="5492664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Уведомление об отказе в зачислении направляется в течение 3 рабочих дней после принятия решения об отказе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(не ранее 1 июля и не позднее 5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июля)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760079" y="1063796"/>
            <a:ext cx="723600" cy="72473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a typeface="Verdana" panose="020B0604030504040204" pitchFamily="34" charset="0"/>
                <a:cs typeface="Tahoma" panose="020B0604030504040204" pitchFamily="34" charset="0"/>
                <a:sym typeface="Webdings" panose="05030102010509060703" pitchFamily="18" charset="2"/>
              </a:rPr>
              <a:t></a:t>
            </a:r>
            <a:endParaRPr lang="ru-RU" sz="3600" b="1" dirty="0"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Умножение 1"/>
          <p:cNvSpPr/>
          <p:nvPr/>
        </p:nvSpPr>
        <p:spPr>
          <a:xfrm>
            <a:off x="681273" y="3813564"/>
            <a:ext cx="914400" cy="914400"/>
          </a:xfrm>
          <a:prstGeom prst="mathMultiply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24795" y="2538306"/>
            <a:ext cx="549266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Приказы </a:t>
            </a:r>
            <a:r>
              <a:rPr lang="ru-RU" sz="1400" smtClean="0">
                <a:latin typeface="Verdana" panose="020B0604030504040204" pitchFamily="34" charset="0"/>
                <a:ea typeface="Verdana" panose="020B0604030504040204" pitchFamily="34" charset="0"/>
              </a:rPr>
              <a:t>о зачислении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размещаются на информационном стенде школы в день их издания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760079" y="2437201"/>
            <a:ext cx="870959" cy="934718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34446" y="5310978"/>
            <a:ext cx="898524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 отказе в зачислении родитель/законный представитель может обратиться в комитет по образованию администрации городского округа «Город Калининград» для получения информации о наличии свободных мест в общеобразовательных учреждениях (ул. Чайковского 50/52, тел.: 92-40-28, 92-40-48)</a:t>
            </a:r>
          </a:p>
        </p:txBody>
      </p:sp>
      <p:pic>
        <p:nvPicPr>
          <p:cNvPr id="2050" name="Picture 2" descr="C:\Users\admin\Desktop\Новая папка (3)\7e88959133be21e1880fbbab4e8de1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5500" y="935484"/>
            <a:ext cx="2761729" cy="38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00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624</Words>
  <Application>Microsoft Office PowerPoint</Application>
  <PresentationFormat>Произвольный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Прием в 1 класс</vt:lpstr>
      <vt:lpstr>Этапы приема заявлений</vt:lpstr>
      <vt:lpstr>Льготное зачисление</vt:lpstr>
      <vt:lpstr>Подача электронного заявления и предоставление оригиналов документов в школу </vt:lpstr>
      <vt:lpstr>Документы</vt:lpstr>
      <vt:lpstr>Процедура зачисления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в 1 класс</dc:title>
  <dc:creator>Исмаил Чингизович Нигматуллин (МАОУ СОШ № 36)</dc:creator>
  <cp:lastModifiedBy>Кудрявцева Анна Константиновна</cp:lastModifiedBy>
  <cp:revision>66</cp:revision>
  <dcterms:created xsi:type="dcterms:W3CDTF">2021-03-25T22:23:30Z</dcterms:created>
  <dcterms:modified xsi:type="dcterms:W3CDTF">2022-03-03T13:18:02Z</dcterms:modified>
</cp:coreProperties>
</file>